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65" r:id="rId3"/>
    <p:sldId id="266" r:id="rId4"/>
    <p:sldId id="272" r:id="rId5"/>
    <p:sldId id="267" r:id="rId6"/>
    <p:sldId id="273" r:id="rId7"/>
    <p:sldId id="274" r:id="rId8"/>
    <p:sldId id="275" r:id="rId9"/>
    <p:sldId id="276" r:id="rId10"/>
    <p:sldId id="256" r:id="rId11"/>
    <p:sldId id="277" r:id="rId12"/>
    <p:sldId id="268" r:id="rId13"/>
    <p:sldId id="278" r:id="rId14"/>
    <p:sldId id="270" r:id="rId15"/>
    <p:sldId id="279" r:id="rId16"/>
    <p:sldId id="271" r:id="rId17"/>
    <p:sldId id="257" r:id="rId18"/>
    <p:sldId id="260" r:id="rId19"/>
    <p:sldId id="258" r:id="rId20"/>
    <p:sldId id="259" r:id="rId21"/>
    <p:sldId id="282" r:id="rId22"/>
    <p:sldId id="280" r:id="rId23"/>
    <p:sldId id="281" r:id="rId24"/>
    <p:sldId id="28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66"/>
  </p:normalViewPr>
  <p:slideViewPr>
    <p:cSldViewPr snapToGrid="0" snapToObjects="1" showGuides="1">
      <p:cViewPr varScale="1">
        <p:scale>
          <a:sx n="104" d="100"/>
          <a:sy n="104" d="100"/>
        </p:scale>
        <p:origin x="264" y="200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7B20F-F76B-BE46-BBE3-8E57E1FF6D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08AFD6-30EF-9B4B-B165-FE5378171E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F91F0-378E-4846-9CD7-D53F19411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0A3E-6CBB-9049-B6D2-1E21515FACE7}" type="datetimeFigureOut">
              <a:rPr lang="en-AU" smtClean="0"/>
              <a:t>4/2/19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C4669D-F38B-D442-8602-DED35DE69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3ADB9F-4655-5641-954C-22D3E227B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5B34-D699-914B-972E-4513BA4AE62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76322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B0A03-44EE-A041-8BDB-72688945F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C2693B-3BBC-B448-B0F3-892308B40A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D875D-D363-E940-B952-3CDF61568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0A3E-6CBB-9049-B6D2-1E21515FACE7}" type="datetimeFigureOut">
              <a:rPr lang="en-AU" smtClean="0"/>
              <a:t>4/2/19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A7D07-55C4-9844-9A53-B74986455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C19A9C-CADD-6F47-ACDD-8F2378DDD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5B34-D699-914B-972E-4513BA4AE62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67829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1DE2A0-FBBC-D447-8629-ADC05911F6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02189B-755B-5B49-BF58-6998431B06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8A04D-1155-3C45-AFEF-5A3F43DA3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0A3E-6CBB-9049-B6D2-1E21515FACE7}" type="datetimeFigureOut">
              <a:rPr lang="en-AU" smtClean="0"/>
              <a:t>4/2/19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D2A33-3DD0-A049-BB10-E45AA4B1D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4FE3FB-387D-EC41-801A-CD9A2FBAC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5B34-D699-914B-972E-4513BA4AE62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08525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F9C1C-8A3B-4F49-85A0-3C94A603E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474F4-76F0-6D45-A6E7-DEA788B8A7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667A7-80E4-C94D-AA77-F3C61391C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0A3E-6CBB-9049-B6D2-1E21515FACE7}" type="datetimeFigureOut">
              <a:rPr lang="en-AU" smtClean="0"/>
              <a:t>4/2/19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BFB0F-D41C-6C43-8864-BAEA4E0B9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FE689-5751-8547-B985-DBEC8504E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5B34-D699-914B-972E-4513BA4AE62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32930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70E90-E536-784B-BF62-B6A828C4B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AB7ABB-70EF-2449-A590-D5A3994D2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6D49B-5910-344E-B7F8-30CC9F389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0A3E-6CBB-9049-B6D2-1E21515FACE7}" type="datetimeFigureOut">
              <a:rPr lang="en-AU" smtClean="0"/>
              <a:t>4/2/19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72B08-C60B-B34C-AB5B-0872F26BD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05142F-8864-FE4A-B54C-930BAFEA1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5B34-D699-914B-972E-4513BA4AE62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05839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B518E-2C83-A548-A3AF-8C1A02434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33DDF-DE79-2F4C-B959-58EA2C970E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C66460-BFE0-5D43-A9EE-ADFA0EEF7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D8A241-FD59-1041-8470-AFB544226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0A3E-6CBB-9049-B6D2-1E21515FACE7}" type="datetimeFigureOut">
              <a:rPr lang="en-AU" smtClean="0"/>
              <a:t>4/2/19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5AEEBB-A4F6-9740-A09B-01FAF2726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716425-A61D-8942-8B7A-C65620F7F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5B34-D699-914B-972E-4513BA4AE62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4156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B539B-07A3-E949-80FB-912E82726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83D94D-9DEE-8E49-92E3-76EC9D02E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45B4C1-7089-1A4E-BF05-1408A6D2CA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615FC1-146B-344B-AB74-0E7933F7A6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4D22FD-BDC0-AB45-8889-465C124650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93337A-A091-954E-ABA9-CBE873D99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0A3E-6CBB-9049-B6D2-1E21515FACE7}" type="datetimeFigureOut">
              <a:rPr lang="en-AU" smtClean="0"/>
              <a:t>4/2/19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299232-E1EA-AA48-BFF2-F0E784A03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CC5E51-EC60-884D-A1AE-DA09FB786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5B34-D699-914B-972E-4513BA4AE62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81824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11078-A434-154F-9095-A67BC39D5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F1F307-EC69-8049-A48B-406A5C75C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0A3E-6CBB-9049-B6D2-1E21515FACE7}" type="datetimeFigureOut">
              <a:rPr lang="en-AU" smtClean="0"/>
              <a:t>4/2/19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AB8BA6-C7CE-A041-9246-2CF0122FE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CB1E00-3556-504B-9715-53F0574B4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5B34-D699-914B-972E-4513BA4AE62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299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BE4D2F-AA62-3144-8264-F8C75AAE5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0A3E-6CBB-9049-B6D2-1E21515FACE7}" type="datetimeFigureOut">
              <a:rPr lang="en-AU" smtClean="0"/>
              <a:t>4/2/19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97120B-3241-4749-8C86-417E3F0E6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50174B-3214-864A-A728-D96BD0F44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5B34-D699-914B-972E-4513BA4AE62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34632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ADA3E-ACDA-0E49-9468-D3961E34C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4D430-0C53-6140-90C8-E86277CBC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CF5F23-6236-024A-AFB8-09D40A3EA0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81F629-EE55-574F-A809-21FD55649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0A3E-6CBB-9049-B6D2-1E21515FACE7}" type="datetimeFigureOut">
              <a:rPr lang="en-AU" smtClean="0"/>
              <a:t>4/2/19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EF8186-10C2-1146-AA4B-DB4066D2C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EC20A7-9DE9-AF4D-8C10-7A74816CD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5B34-D699-914B-972E-4513BA4AE62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1190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B5A24-6096-5549-B766-026A561F6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6C15B6-0DA1-134A-AA96-67EDE007F6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C76235-B791-3347-B1BD-2503F6219C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926F7-8884-1442-8414-E3A0F2E13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40A3E-6CBB-9049-B6D2-1E21515FACE7}" type="datetimeFigureOut">
              <a:rPr lang="en-AU" smtClean="0"/>
              <a:t>4/2/19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DA8D0-57E2-0E48-A571-5D04C72D2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704354-D777-9C4C-BC54-90AFEE790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45B34-D699-914B-972E-4513BA4AE62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0354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3B4696-C433-4D46-8207-1885555F7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8BD402-F3A1-C447-BEEE-743819797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650BE1-B3CF-6447-BB5C-B563A17E72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40A3E-6CBB-9049-B6D2-1E21515FACE7}" type="datetimeFigureOut">
              <a:rPr lang="en-AU" smtClean="0"/>
              <a:t>4/2/19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6463C0-68AD-D947-9EC4-3C65855DD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C9FDCA-B868-A249-B363-895399FF5A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45B34-D699-914B-972E-4513BA4AE62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454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A1D13-01FB-C94C-85E2-3DFF8CD3A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Unmanned Aircraft System Safety Case Web Interface -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E6B33-D249-534C-BEA0-DD7C3D4EC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NZ" dirty="0"/>
              <a:t>Explanation of and notes on Unmanned Aircraft System (UAS) Safety Management VBA Interface tool</a:t>
            </a:r>
          </a:p>
          <a:p>
            <a:pPr marL="0" indent="0">
              <a:buNone/>
            </a:pPr>
            <a:endParaRPr lang="en-NZ" dirty="0"/>
          </a:p>
          <a:p>
            <a:pPr lvl="0"/>
            <a:r>
              <a:rPr lang="en-NZ" b="1" dirty="0"/>
              <a:t>Operator Safety Case (OSC) administrator</a:t>
            </a:r>
            <a:r>
              <a:rPr lang="en-NZ" dirty="0"/>
              <a:t> (Navigatus and some UAS company staff) – Can access and change all ‘pale green fields.</a:t>
            </a:r>
          </a:p>
          <a:p>
            <a:pPr lvl="0"/>
            <a:r>
              <a:rPr lang="en-NZ" b="1" dirty="0"/>
              <a:t>Foundation Safety Case (FSC) administrator </a:t>
            </a:r>
            <a:r>
              <a:rPr lang="en-NZ" dirty="0"/>
              <a:t>(Navigatus and the CAA) – Can access and edit and modify ‘pale blue fields.</a:t>
            </a:r>
          </a:p>
          <a:p>
            <a:pPr lvl="0"/>
            <a:r>
              <a:rPr lang="en-NZ" b="1" dirty="0"/>
              <a:t>Security administrator</a:t>
            </a:r>
            <a:r>
              <a:rPr lang="en-NZ" dirty="0"/>
              <a:t> (Navigatus) – Need password protection for back end.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The user process is as follows:</a:t>
            </a:r>
          </a:p>
          <a:p>
            <a:pPr lvl="0"/>
            <a:r>
              <a:rPr lang="en-NZ" dirty="0"/>
              <a:t>Log in page</a:t>
            </a:r>
          </a:p>
          <a:p>
            <a:pPr lvl="0"/>
            <a:r>
              <a:rPr lang="en-NZ" dirty="0"/>
              <a:t>Introductory page – Overview and access to Instructions </a:t>
            </a:r>
          </a:p>
          <a:p>
            <a:pPr lvl="0"/>
            <a:r>
              <a:rPr lang="en-NZ" dirty="0"/>
              <a:t>Input page – The opens with the main user page where the Threat Event Sequence is selected to input data.</a:t>
            </a:r>
          </a:p>
          <a:p>
            <a:r>
              <a:rPr lang="en-NZ" dirty="0"/>
              <a:t>Look up tables as needed to complete safety case</a:t>
            </a:r>
          </a:p>
          <a:p>
            <a:r>
              <a:rPr lang="en-AU" dirty="0"/>
              <a:t>View output risk and Safety Argument as required.</a:t>
            </a:r>
          </a:p>
        </p:txBody>
      </p:sp>
    </p:spTree>
    <p:extLst>
      <p:ext uri="{BB962C8B-B14F-4D97-AF65-F5344CB8AC3E}">
        <p14:creationId xmlns:p14="http://schemas.microsoft.com/office/powerpoint/2010/main" val="139592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roup 265">
            <a:extLst>
              <a:ext uri="{FF2B5EF4-FFF2-40B4-BE49-F238E27FC236}">
                <a16:creationId xmlns:a16="http://schemas.microsoft.com/office/drawing/2014/main" id="{45F139C2-F146-4446-AF48-4122D9EF6C16}"/>
              </a:ext>
            </a:extLst>
          </p:cNvPr>
          <p:cNvGrpSpPr/>
          <p:nvPr/>
        </p:nvGrpSpPr>
        <p:grpSpPr>
          <a:xfrm>
            <a:off x="69029" y="1501672"/>
            <a:ext cx="11314661" cy="1388080"/>
            <a:chOff x="69029" y="1501672"/>
            <a:chExt cx="11314661" cy="138808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84E6578-486E-ED43-8F8A-7B4DD2B3860C}"/>
                </a:ext>
              </a:extLst>
            </p:cNvPr>
            <p:cNvSpPr/>
            <p:nvPr/>
          </p:nvSpPr>
          <p:spPr>
            <a:xfrm>
              <a:off x="69029" y="1888853"/>
              <a:ext cx="1037968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dirty="0">
                  <a:solidFill>
                    <a:schemeClr val="tx1"/>
                  </a:solidFill>
                </a:rPr>
                <a:t>On UA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11D231E-A3C3-334E-86F2-3C22C34E629C}"/>
                </a:ext>
              </a:extLst>
            </p:cNvPr>
            <p:cNvSpPr/>
            <p:nvPr/>
          </p:nvSpPr>
          <p:spPr>
            <a:xfrm>
              <a:off x="1106997" y="1888853"/>
              <a:ext cx="469556" cy="3336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860989C-CB86-CD4C-8A37-C79ACDF3A4F9}"/>
                </a:ext>
              </a:extLst>
            </p:cNvPr>
            <p:cNvSpPr/>
            <p:nvPr/>
          </p:nvSpPr>
          <p:spPr>
            <a:xfrm>
              <a:off x="1106997" y="2222486"/>
              <a:ext cx="469556" cy="3336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3348E06-CD43-2544-B058-85EACC0E69E0}"/>
                </a:ext>
              </a:extLst>
            </p:cNvPr>
            <p:cNvSpPr/>
            <p:nvPr/>
          </p:nvSpPr>
          <p:spPr>
            <a:xfrm>
              <a:off x="1106997" y="2556119"/>
              <a:ext cx="469556" cy="3336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B3DECDB-9584-E045-8F25-8C5334C13076}"/>
                </a:ext>
              </a:extLst>
            </p:cNvPr>
            <p:cNvSpPr/>
            <p:nvPr/>
          </p:nvSpPr>
          <p:spPr>
            <a:xfrm>
              <a:off x="69029" y="2222486"/>
              <a:ext cx="1037968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dirty="0">
                  <a:solidFill>
                    <a:schemeClr val="tx1"/>
                  </a:solidFill>
                </a:rPr>
                <a:t>Off UA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4A944A1-1B4C-F64B-91F8-5EFB09B81BA3}"/>
                </a:ext>
              </a:extLst>
            </p:cNvPr>
            <p:cNvSpPr/>
            <p:nvPr/>
          </p:nvSpPr>
          <p:spPr>
            <a:xfrm>
              <a:off x="69029" y="2556119"/>
              <a:ext cx="1037968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dirty="0">
                  <a:solidFill>
                    <a:schemeClr val="tx1"/>
                  </a:solidFill>
                </a:rPr>
                <a:t>Ext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E966F35-056E-9B44-9BA3-9387394DCB8A}"/>
                </a:ext>
              </a:extLst>
            </p:cNvPr>
            <p:cNvSpPr/>
            <p:nvPr/>
          </p:nvSpPr>
          <p:spPr>
            <a:xfrm>
              <a:off x="1576553" y="1888853"/>
              <a:ext cx="469556" cy="3336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B48FEFC-AEDC-1546-B332-8B34F9837745}"/>
                </a:ext>
              </a:extLst>
            </p:cNvPr>
            <p:cNvSpPr/>
            <p:nvPr/>
          </p:nvSpPr>
          <p:spPr>
            <a:xfrm>
              <a:off x="1576553" y="2222486"/>
              <a:ext cx="469556" cy="3336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3F155A0-7C1E-C847-ADA5-38179D9E7FEA}"/>
                </a:ext>
              </a:extLst>
            </p:cNvPr>
            <p:cNvSpPr/>
            <p:nvPr/>
          </p:nvSpPr>
          <p:spPr>
            <a:xfrm>
              <a:off x="1576553" y="2556119"/>
              <a:ext cx="469556" cy="3336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035A769-7A96-6440-9B24-3B303C0B6EE1}"/>
                </a:ext>
              </a:extLst>
            </p:cNvPr>
            <p:cNvSpPr/>
            <p:nvPr/>
          </p:nvSpPr>
          <p:spPr>
            <a:xfrm>
              <a:off x="2037872" y="1888853"/>
              <a:ext cx="469556" cy="3336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E93662D-B88D-7D46-A875-E4CC67888FD5}"/>
                </a:ext>
              </a:extLst>
            </p:cNvPr>
            <p:cNvSpPr/>
            <p:nvPr/>
          </p:nvSpPr>
          <p:spPr>
            <a:xfrm>
              <a:off x="2037872" y="2222486"/>
              <a:ext cx="469556" cy="3336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A423A7C-415A-A547-A9B1-78F384C2445C}"/>
                </a:ext>
              </a:extLst>
            </p:cNvPr>
            <p:cNvSpPr/>
            <p:nvPr/>
          </p:nvSpPr>
          <p:spPr>
            <a:xfrm>
              <a:off x="2037872" y="2556119"/>
              <a:ext cx="469556" cy="3336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A2DABC4E-39EE-DA47-9C26-EF42C31C2C5A}"/>
                </a:ext>
              </a:extLst>
            </p:cNvPr>
            <p:cNvSpPr/>
            <p:nvPr/>
          </p:nvSpPr>
          <p:spPr>
            <a:xfrm>
              <a:off x="2507428" y="1888853"/>
              <a:ext cx="469556" cy="3336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FDEE920-E495-E441-A18B-B18EF9F43F69}"/>
                </a:ext>
              </a:extLst>
            </p:cNvPr>
            <p:cNvSpPr/>
            <p:nvPr/>
          </p:nvSpPr>
          <p:spPr>
            <a:xfrm>
              <a:off x="2507428" y="2222486"/>
              <a:ext cx="469556" cy="3336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3C2A3E59-BC90-BE42-934C-897B34E6ECD6}"/>
                </a:ext>
              </a:extLst>
            </p:cNvPr>
            <p:cNvSpPr/>
            <p:nvPr/>
          </p:nvSpPr>
          <p:spPr>
            <a:xfrm>
              <a:off x="2507428" y="2556119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3287B1D-3372-DB42-AC8A-AC4797485EB1}"/>
                </a:ext>
              </a:extLst>
            </p:cNvPr>
            <p:cNvSpPr/>
            <p:nvPr/>
          </p:nvSpPr>
          <p:spPr>
            <a:xfrm>
              <a:off x="2976984" y="1888853"/>
              <a:ext cx="469556" cy="3336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FEB99E5-0B68-E24C-A8CD-2A751907EE15}"/>
                </a:ext>
              </a:extLst>
            </p:cNvPr>
            <p:cNvSpPr/>
            <p:nvPr/>
          </p:nvSpPr>
          <p:spPr>
            <a:xfrm>
              <a:off x="2976984" y="2222486"/>
              <a:ext cx="469556" cy="3336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8EB571CA-6AC6-C743-8AE5-5058F717F0DA}"/>
                </a:ext>
              </a:extLst>
            </p:cNvPr>
            <p:cNvSpPr/>
            <p:nvPr/>
          </p:nvSpPr>
          <p:spPr>
            <a:xfrm>
              <a:off x="2976984" y="2556119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4E6DFC2-CE0A-304D-ABA7-21DC5E8F7BF8}"/>
                </a:ext>
              </a:extLst>
            </p:cNvPr>
            <p:cNvSpPr/>
            <p:nvPr/>
          </p:nvSpPr>
          <p:spPr>
            <a:xfrm>
              <a:off x="3438303" y="1888853"/>
              <a:ext cx="469556" cy="3336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DFB54EA-D231-D94E-97B7-319D8862C319}"/>
                </a:ext>
              </a:extLst>
            </p:cNvPr>
            <p:cNvSpPr/>
            <p:nvPr/>
          </p:nvSpPr>
          <p:spPr>
            <a:xfrm>
              <a:off x="3438303" y="2222486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2AC459C5-5C7F-4B4F-916C-6832B81C404C}"/>
                </a:ext>
              </a:extLst>
            </p:cNvPr>
            <p:cNvSpPr/>
            <p:nvPr/>
          </p:nvSpPr>
          <p:spPr>
            <a:xfrm>
              <a:off x="3438303" y="2556119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9436993-C1D4-C64E-ACBA-61CB39C41249}"/>
                </a:ext>
              </a:extLst>
            </p:cNvPr>
            <p:cNvSpPr/>
            <p:nvPr/>
          </p:nvSpPr>
          <p:spPr>
            <a:xfrm>
              <a:off x="3899622" y="1888853"/>
              <a:ext cx="469556" cy="3336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AA7DC36-3281-9547-A36B-4B8411DD9B22}"/>
                </a:ext>
              </a:extLst>
            </p:cNvPr>
            <p:cNvSpPr/>
            <p:nvPr/>
          </p:nvSpPr>
          <p:spPr>
            <a:xfrm>
              <a:off x="3899622" y="2222486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E72EAB2-FB7A-8141-9ED4-BC79BC30659C}"/>
                </a:ext>
              </a:extLst>
            </p:cNvPr>
            <p:cNvSpPr/>
            <p:nvPr/>
          </p:nvSpPr>
          <p:spPr>
            <a:xfrm>
              <a:off x="3899622" y="2556119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658C51E8-F06C-714D-AC01-9B839246DACF}"/>
                </a:ext>
              </a:extLst>
            </p:cNvPr>
            <p:cNvSpPr/>
            <p:nvPr/>
          </p:nvSpPr>
          <p:spPr>
            <a:xfrm>
              <a:off x="4369178" y="1888853"/>
              <a:ext cx="469556" cy="33363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EAB410D-F67C-7344-B18F-3F84E64E6F65}"/>
                </a:ext>
              </a:extLst>
            </p:cNvPr>
            <p:cNvSpPr/>
            <p:nvPr/>
          </p:nvSpPr>
          <p:spPr>
            <a:xfrm>
              <a:off x="4369178" y="2222486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6ED6C0E-F1E8-0B47-BC24-E99469934561}"/>
                </a:ext>
              </a:extLst>
            </p:cNvPr>
            <p:cNvSpPr/>
            <p:nvPr/>
          </p:nvSpPr>
          <p:spPr>
            <a:xfrm>
              <a:off x="4369178" y="2556119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77096FC-2DF3-F446-A4BF-B3D8D2B297E0}"/>
                </a:ext>
              </a:extLst>
            </p:cNvPr>
            <p:cNvSpPr/>
            <p:nvPr/>
          </p:nvSpPr>
          <p:spPr>
            <a:xfrm>
              <a:off x="4830497" y="1888853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2D17FAF1-7ED6-3547-9EC7-5726994442EA}"/>
                </a:ext>
              </a:extLst>
            </p:cNvPr>
            <p:cNvSpPr/>
            <p:nvPr/>
          </p:nvSpPr>
          <p:spPr>
            <a:xfrm>
              <a:off x="4830497" y="2222486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C8E72A4F-463F-B449-B928-4C390C081193}"/>
                </a:ext>
              </a:extLst>
            </p:cNvPr>
            <p:cNvSpPr/>
            <p:nvPr/>
          </p:nvSpPr>
          <p:spPr>
            <a:xfrm>
              <a:off x="4830497" y="2556119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EE292B0-C3F3-F74C-9CA5-EB27657A2070}"/>
                </a:ext>
              </a:extLst>
            </p:cNvPr>
            <p:cNvSpPr/>
            <p:nvPr/>
          </p:nvSpPr>
          <p:spPr>
            <a:xfrm>
              <a:off x="5304173" y="1888853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64A39671-52E6-C748-AB76-4428ED180D18}"/>
                </a:ext>
              </a:extLst>
            </p:cNvPr>
            <p:cNvSpPr/>
            <p:nvPr/>
          </p:nvSpPr>
          <p:spPr>
            <a:xfrm>
              <a:off x="5304173" y="2222486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1B0CFBFE-B7AE-7F4E-839B-D01CE93CE875}"/>
                </a:ext>
              </a:extLst>
            </p:cNvPr>
            <p:cNvSpPr/>
            <p:nvPr/>
          </p:nvSpPr>
          <p:spPr>
            <a:xfrm>
              <a:off x="5304173" y="2556119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20B557FB-1373-3A44-9986-92213B9E7374}"/>
                </a:ext>
              </a:extLst>
            </p:cNvPr>
            <p:cNvSpPr/>
            <p:nvPr/>
          </p:nvSpPr>
          <p:spPr>
            <a:xfrm>
              <a:off x="5773729" y="1888853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3B4C042E-FC2E-0D49-9FE4-E5546906C9EA}"/>
                </a:ext>
              </a:extLst>
            </p:cNvPr>
            <p:cNvSpPr/>
            <p:nvPr/>
          </p:nvSpPr>
          <p:spPr>
            <a:xfrm>
              <a:off x="5773729" y="2222486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F7CF4285-6F64-1A40-8739-3E60C3D27F1A}"/>
                </a:ext>
              </a:extLst>
            </p:cNvPr>
            <p:cNvSpPr/>
            <p:nvPr/>
          </p:nvSpPr>
          <p:spPr>
            <a:xfrm>
              <a:off x="5773729" y="2556119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C2A0A550-1D58-8743-9E66-4AD977C9B39E}"/>
                </a:ext>
              </a:extLst>
            </p:cNvPr>
            <p:cNvSpPr/>
            <p:nvPr/>
          </p:nvSpPr>
          <p:spPr>
            <a:xfrm>
              <a:off x="6235048" y="1888853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A1BCFAB2-1E76-7B40-BEF8-DE7788BF7376}"/>
                </a:ext>
              </a:extLst>
            </p:cNvPr>
            <p:cNvSpPr/>
            <p:nvPr/>
          </p:nvSpPr>
          <p:spPr>
            <a:xfrm>
              <a:off x="6235048" y="2222486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9307EF0B-0451-654C-ACD3-13F7914ADCE2}"/>
                </a:ext>
              </a:extLst>
            </p:cNvPr>
            <p:cNvSpPr/>
            <p:nvPr/>
          </p:nvSpPr>
          <p:spPr>
            <a:xfrm>
              <a:off x="6235048" y="2556119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7212960D-A45A-CC40-ACF9-57F1D3EB881E}"/>
                </a:ext>
              </a:extLst>
            </p:cNvPr>
            <p:cNvSpPr/>
            <p:nvPr/>
          </p:nvSpPr>
          <p:spPr>
            <a:xfrm>
              <a:off x="6696367" y="1888853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1A10A6C9-466B-0140-B74C-8A9D78A1276D}"/>
                </a:ext>
              </a:extLst>
            </p:cNvPr>
            <p:cNvSpPr/>
            <p:nvPr/>
          </p:nvSpPr>
          <p:spPr>
            <a:xfrm>
              <a:off x="6696367" y="2222486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FC3250A-EAE4-AE4C-A730-192CA570054B}"/>
                </a:ext>
              </a:extLst>
            </p:cNvPr>
            <p:cNvSpPr/>
            <p:nvPr/>
          </p:nvSpPr>
          <p:spPr>
            <a:xfrm>
              <a:off x="6696367" y="2556119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D123BC1F-008F-E049-AA9E-754BE18CA366}"/>
                </a:ext>
              </a:extLst>
            </p:cNvPr>
            <p:cNvSpPr/>
            <p:nvPr/>
          </p:nvSpPr>
          <p:spPr>
            <a:xfrm>
              <a:off x="7165923" y="1888853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4ECB4AAF-CD53-9045-9E55-11C281AA3F46}"/>
                </a:ext>
              </a:extLst>
            </p:cNvPr>
            <p:cNvSpPr/>
            <p:nvPr/>
          </p:nvSpPr>
          <p:spPr>
            <a:xfrm>
              <a:off x="7165923" y="2222486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77A9AF7B-79F0-E942-A7DC-FC69A3EE0C69}"/>
                </a:ext>
              </a:extLst>
            </p:cNvPr>
            <p:cNvSpPr/>
            <p:nvPr/>
          </p:nvSpPr>
          <p:spPr>
            <a:xfrm>
              <a:off x="7165923" y="2556119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02DD6212-D224-3E45-A4B1-9A44F1E32A9E}"/>
                </a:ext>
              </a:extLst>
            </p:cNvPr>
            <p:cNvSpPr/>
            <p:nvPr/>
          </p:nvSpPr>
          <p:spPr>
            <a:xfrm>
              <a:off x="7639599" y="1888853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83BF61A7-6964-5F40-BE27-B6D940B32AB0}"/>
                </a:ext>
              </a:extLst>
            </p:cNvPr>
            <p:cNvSpPr/>
            <p:nvPr/>
          </p:nvSpPr>
          <p:spPr>
            <a:xfrm>
              <a:off x="7639599" y="2222486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89AF02FA-C76F-A74A-9500-D4DB0A117034}"/>
                </a:ext>
              </a:extLst>
            </p:cNvPr>
            <p:cNvSpPr/>
            <p:nvPr/>
          </p:nvSpPr>
          <p:spPr>
            <a:xfrm>
              <a:off x="7639599" y="2556119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3D477319-F002-8E45-BAE1-612D22C149EA}"/>
                </a:ext>
              </a:extLst>
            </p:cNvPr>
            <p:cNvSpPr/>
            <p:nvPr/>
          </p:nvSpPr>
          <p:spPr>
            <a:xfrm>
              <a:off x="8105035" y="1888853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B04E87DF-6183-7D4B-BDDD-0BB1ABD2AD7F}"/>
                </a:ext>
              </a:extLst>
            </p:cNvPr>
            <p:cNvSpPr/>
            <p:nvPr/>
          </p:nvSpPr>
          <p:spPr>
            <a:xfrm>
              <a:off x="8105035" y="2222486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BDE8C045-1F35-B049-B497-B869BCE933FC}"/>
                </a:ext>
              </a:extLst>
            </p:cNvPr>
            <p:cNvSpPr/>
            <p:nvPr/>
          </p:nvSpPr>
          <p:spPr>
            <a:xfrm>
              <a:off x="8105035" y="2556119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7BE80AA3-1EDC-0B46-A5E7-68D84489BC6A}"/>
                </a:ext>
              </a:extLst>
            </p:cNvPr>
            <p:cNvSpPr/>
            <p:nvPr/>
          </p:nvSpPr>
          <p:spPr>
            <a:xfrm>
              <a:off x="8574591" y="1888853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9E8318D1-8D6C-8747-8CD8-A79052E11B97}"/>
                </a:ext>
              </a:extLst>
            </p:cNvPr>
            <p:cNvSpPr/>
            <p:nvPr/>
          </p:nvSpPr>
          <p:spPr>
            <a:xfrm>
              <a:off x="8574591" y="2222486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95397E8-6B93-BD4B-A16E-B7E8969B5784}"/>
                </a:ext>
              </a:extLst>
            </p:cNvPr>
            <p:cNvSpPr/>
            <p:nvPr/>
          </p:nvSpPr>
          <p:spPr>
            <a:xfrm>
              <a:off x="8574591" y="2556119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782BFF33-7ADB-C149-9914-0D7ABD8E82F7}"/>
                </a:ext>
              </a:extLst>
            </p:cNvPr>
            <p:cNvSpPr/>
            <p:nvPr/>
          </p:nvSpPr>
          <p:spPr>
            <a:xfrm>
              <a:off x="9048267" y="1888853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C49555B8-54AC-794E-9269-C01392439F28}"/>
                </a:ext>
              </a:extLst>
            </p:cNvPr>
            <p:cNvSpPr/>
            <p:nvPr/>
          </p:nvSpPr>
          <p:spPr>
            <a:xfrm>
              <a:off x="9048267" y="2222486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41A5273E-0C99-A144-B437-E44D92387BE5}"/>
                </a:ext>
              </a:extLst>
            </p:cNvPr>
            <p:cNvSpPr/>
            <p:nvPr/>
          </p:nvSpPr>
          <p:spPr>
            <a:xfrm>
              <a:off x="9048267" y="2556119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0FEBFB73-03B1-3C40-8FB3-F22C4B72FC5E}"/>
                </a:ext>
              </a:extLst>
            </p:cNvPr>
            <p:cNvSpPr/>
            <p:nvPr/>
          </p:nvSpPr>
          <p:spPr>
            <a:xfrm>
              <a:off x="9517823" y="1888853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8677472E-1059-3A48-8EFC-507D2D2E066F}"/>
                </a:ext>
              </a:extLst>
            </p:cNvPr>
            <p:cNvSpPr/>
            <p:nvPr/>
          </p:nvSpPr>
          <p:spPr>
            <a:xfrm>
              <a:off x="9517823" y="2222486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6177C620-8D49-0D4F-8D39-5A1D18C5F564}"/>
                </a:ext>
              </a:extLst>
            </p:cNvPr>
            <p:cNvSpPr/>
            <p:nvPr/>
          </p:nvSpPr>
          <p:spPr>
            <a:xfrm>
              <a:off x="9517823" y="2556119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510C047C-8BF8-F840-A472-98CF0EA8E64F}"/>
                </a:ext>
              </a:extLst>
            </p:cNvPr>
            <p:cNvSpPr/>
            <p:nvPr/>
          </p:nvSpPr>
          <p:spPr>
            <a:xfrm>
              <a:off x="9979142" y="1888853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C0D3FAB0-170D-E943-8404-57027EF24FA8}"/>
                </a:ext>
              </a:extLst>
            </p:cNvPr>
            <p:cNvSpPr/>
            <p:nvPr/>
          </p:nvSpPr>
          <p:spPr>
            <a:xfrm>
              <a:off x="9979142" y="2222486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2BCC4E56-F207-A34B-B49C-A5DACB2ABD1A}"/>
                </a:ext>
              </a:extLst>
            </p:cNvPr>
            <p:cNvSpPr/>
            <p:nvPr/>
          </p:nvSpPr>
          <p:spPr>
            <a:xfrm>
              <a:off x="9979142" y="2556119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8E8CA4FE-EEF7-4747-9313-600B220A1581}"/>
                </a:ext>
              </a:extLst>
            </p:cNvPr>
            <p:cNvSpPr/>
            <p:nvPr/>
          </p:nvSpPr>
          <p:spPr>
            <a:xfrm>
              <a:off x="10444578" y="1888853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60ED5DF0-8079-A842-8498-8924AF94DFD4}"/>
                </a:ext>
              </a:extLst>
            </p:cNvPr>
            <p:cNvSpPr/>
            <p:nvPr/>
          </p:nvSpPr>
          <p:spPr>
            <a:xfrm>
              <a:off x="10444578" y="2222486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D43ED587-04B9-2F40-ACD6-F8DBEB830EDF}"/>
                </a:ext>
              </a:extLst>
            </p:cNvPr>
            <p:cNvSpPr/>
            <p:nvPr/>
          </p:nvSpPr>
          <p:spPr>
            <a:xfrm>
              <a:off x="10444578" y="2556119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D7F10830-3AD5-694E-BDCD-8898EB37AEF3}"/>
                </a:ext>
              </a:extLst>
            </p:cNvPr>
            <p:cNvSpPr/>
            <p:nvPr/>
          </p:nvSpPr>
          <p:spPr>
            <a:xfrm>
              <a:off x="10914134" y="1888853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04CFC022-6951-1348-A0AB-8C964DD59205}"/>
                </a:ext>
              </a:extLst>
            </p:cNvPr>
            <p:cNvSpPr/>
            <p:nvPr/>
          </p:nvSpPr>
          <p:spPr>
            <a:xfrm>
              <a:off x="10914134" y="2222486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AA5B0CC4-E968-D448-921B-BFFF380D1E3D}"/>
                </a:ext>
              </a:extLst>
            </p:cNvPr>
            <p:cNvSpPr/>
            <p:nvPr/>
          </p:nvSpPr>
          <p:spPr>
            <a:xfrm>
              <a:off x="10914134" y="2556119"/>
              <a:ext cx="469556" cy="33363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02A405C3-124C-1743-BA64-D2646A7523FE}"/>
                </a:ext>
              </a:extLst>
            </p:cNvPr>
            <p:cNvSpPr txBox="1"/>
            <p:nvPr/>
          </p:nvSpPr>
          <p:spPr>
            <a:xfrm>
              <a:off x="1106997" y="1501672"/>
              <a:ext cx="37690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Preventative controls  &gt;  Assessment &gt;</a:t>
              </a: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BFC25C60-06C5-AE41-880D-D665E55C05EB}"/>
                </a:ext>
              </a:extLst>
            </p:cNvPr>
            <p:cNvSpPr txBox="1"/>
            <p:nvPr/>
          </p:nvSpPr>
          <p:spPr>
            <a:xfrm>
              <a:off x="4803825" y="1501672"/>
              <a:ext cx="35899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Responses controls / Assessments  &gt;</a:t>
              </a:r>
            </a:p>
          </p:txBody>
        </p: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A0FA69AF-BA33-6C45-BC1C-235EF33F6004}"/>
                </a:ext>
              </a:extLst>
            </p:cNvPr>
            <p:cNvSpPr txBox="1"/>
            <p:nvPr/>
          </p:nvSpPr>
          <p:spPr>
            <a:xfrm>
              <a:off x="9199114" y="1519521"/>
              <a:ext cx="17500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Safety Argument</a:t>
              </a:r>
            </a:p>
          </p:txBody>
        </p: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27F5CDB3-968D-0345-8F0A-93D72D01C77F}"/>
              </a:ext>
            </a:extLst>
          </p:cNvPr>
          <p:cNvGrpSpPr/>
          <p:nvPr/>
        </p:nvGrpSpPr>
        <p:grpSpPr>
          <a:xfrm>
            <a:off x="146290" y="4720282"/>
            <a:ext cx="10493781" cy="1394279"/>
            <a:chOff x="146290" y="4720282"/>
            <a:chExt cx="10493781" cy="1394279"/>
          </a:xfrm>
        </p:grpSpPr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B351478A-3D51-B945-8F55-5A14A9A0EE48}"/>
                </a:ext>
              </a:extLst>
            </p:cNvPr>
            <p:cNvSpPr/>
            <p:nvPr/>
          </p:nvSpPr>
          <p:spPr>
            <a:xfrm>
              <a:off x="146290" y="5112960"/>
              <a:ext cx="1037968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dirty="0">
                  <a:solidFill>
                    <a:schemeClr val="tx1"/>
                  </a:solidFill>
                </a:rPr>
                <a:t>On UA</a:t>
              </a:r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724D6A1B-DBEC-1743-A7A9-5D28905BD057}"/>
                </a:ext>
              </a:extLst>
            </p:cNvPr>
            <p:cNvSpPr/>
            <p:nvPr/>
          </p:nvSpPr>
          <p:spPr>
            <a:xfrm>
              <a:off x="1189245" y="5112960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EBEFE705-6E9A-8C46-931C-54C650D508F7}"/>
                </a:ext>
              </a:extLst>
            </p:cNvPr>
            <p:cNvSpPr/>
            <p:nvPr/>
          </p:nvSpPr>
          <p:spPr>
            <a:xfrm>
              <a:off x="1182479" y="5446593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B8B6590A-8CF9-534A-8CEA-C0CD04BC4156}"/>
                </a:ext>
              </a:extLst>
            </p:cNvPr>
            <p:cNvSpPr/>
            <p:nvPr/>
          </p:nvSpPr>
          <p:spPr>
            <a:xfrm>
              <a:off x="1182479" y="5780226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9477D46D-980C-BC40-A19B-F2F551D4290D}"/>
                </a:ext>
              </a:extLst>
            </p:cNvPr>
            <p:cNvSpPr/>
            <p:nvPr/>
          </p:nvSpPr>
          <p:spPr>
            <a:xfrm>
              <a:off x="146290" y="5446593"/>
              <a:ext cx="1037968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dirty="0">
                  <a:solidFill>
                    <a:schemeClr val="tx1"/>
                  </a:solidFill>
                </a:rPr>
                <a:t>Off UA</a:t>
              </a: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59B9292D-FC71-2146-BDCF-25735351E8CB}"/>
                </a:ext>
              </a:extLst>
            </p:cNvPr>
            <p:cNvSpPr/>
            <p:nvPr/>
          </p:nvSpPr>
          <p:spPr>
            <a:xfrm>
              <a:off x="146290" y="5780226"/>
              <a:ext cx="1037968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dirty="0">
                  <a:solidFill>
                    <a:schemeClr val="tx1"/>
                  </a:solidFill>
                </a:rPr>
                <a:t>Ext</a:t>
              </a:r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52D44806-5BEA-EF47-B3CE-60379ACC852E}"/>
                </a:ext>
              </a:extLst>
            </p:cNvPr>
            <p:cNvSpPr/>
            <p:nvPr/>
          </p:nvSpPr>
          <p:spPr>
            <a:xfrm>
              <a:off x="1651431" y="5112960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6E130DB9-72A8-5E4A-84E6-7979C3A305B3}"/>
                </a:ext>
              </a:extLst>
            </p:cNvPr>
            <p:cNvSpPr/>
            <p:nvPr/>
          </p:nvSpPr>
          <p:spPr>
            <a:xfrm>
              <a:off x="1650256" y="5446593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F6EDB671-1416-964D-AD42-ACE12F98F165}"/>
                </a:ext>
              </a:extLst>
            </p:cNvPr>
            <p:cNvSpPr/>
            <p:nvPr/>
          </p:nvSpPr>
          <p:spPr>
            <a:xfrm>
              <a:off x="1650256" y="5780226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D10563FF-EA8A-0345-B38B-8CC7BB6F03C5}"/>
                </a:ext>
              </a:extLst>
            </p:cNvPr>
            <p:cNvSpPr/>
            <p:nvPr/>
          </p:nvSpPr>
          <p:spPr>
            <a:xfrm>
              <a:off x="2113617" y="5112960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78A082F7-39E8-FD40-8FBE-BCDEA7C60920}"/>
                </a:ext>
              </a:extLst>
            </p:cNvPr>
            <p:cNvSpPr/>
            <p:nvPr/>
          </p:nvSpPr>
          <p:spPr>
            <a:xfrm>
              <a:off x="2118033" y="5446593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1B3A5A96-C8ED-8445-B015-FAF6CE289DFD}"/>
                </a:ext>
              </a:extLst>
            </p:cNvPr>
            <p:cNvSpPr/>
            <p:nvPr/>
          </p:nvSpPr>
          <p:spPr>
            <a:xfrm>
              <a:off x="2118033" y="5780226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D196232B-20FF-2748-BF9B-B875E9831B77}"/>
                </a:ext>
              </a:extLst>
            </p:cNvPr>
            <p:cNvSpPr/>
            <p:nvPr/>
          </p:nvSpPr>
          <p:spPr>
            <a:xfrm>
              <a:off x="2588160" y="5112960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DC2DB69C-8692-E242-AE7F-877B68B5B58A}"/>
                </a:ext>
              </a:extLst>
            </p:cNvPr>
            <p:cNvSpPr/>
            <p:nvPr/>
          </p:nvSpPr>
          <p:spPr>
            <a:xfrm>
              <a:off x="2585810" y="5446593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9B2519A1-77F6-F24E-9D66-1496EDE6D527}"/>
                </a:ext>
              </a:extLst>
            </p:cNvPr>
            <p:cNvSpPr/>
            <p:nvPr/>
          </p:nvSpPr>
          <p:spPr>
            <a:xfrm>
              <a:off x="2585810" y="5780226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6D8F5934-421F-EE4B-9474-0FA09A46B08D}"/>
                </a:ext>
              </a:extLst>
            </p:cNvPr>
            <p:cNvSpPr/>
            <p:nvPr/>
          </p:nvSpPr>
          <p:spPr>
            <a:xfrm>
              <a:off x="3050346" y="5112960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0009ADD1-BEE2-8A45-BB95-5BD27F218DA3}"/>
                </a:ext>
              </a:extLst>
            </p:cNvPr>
            <p:cNvSpPr/>
            <p:nvPr/>
          </p:nvSpPr>
          <p:spPr>
            <a:xfrm>
              <a:off x="3053587" y="5446593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8300D7B0-6E07-874E-9532-189DCE8DD38E}"/>
                </a:ext>
              </a:extLst>
            </p:cNvPr>
            <p:cNvSpPr/>
            <p:nvPr/>
          </p:nvSpPr>
          <p:spPr>
            <a:xfrm>
              <a:off x="3053587" y="5780226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4890C404-EE87-234E-9B64-7C265023A097}"/>
                </a:ext>
              </a:extLst>
            </p:cNvPr>
            <p:cNvSpPr/>
            <p:nvPr/>
          </p:nvSpPr>
          <p:spPr>
            <a:xfrm>
              <a:off x="3524889" y="5112960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B0784953-D5A2-5247-9FD7-D0B2D8BFF94F}"/>
                </a:ext>
              </a:extLst>
            </p:cNvPr>
            <p:cNvSpPr/>
            <p:nvPr/>
          </p:nvSpPr>
          <p:spPr>
            <a:xfrm>
              <a:off x="3521364" y="5446593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BCA485FC-1002-014B-9576-319080B3966E}"/>
                </a:ext>
              </a:extLst>
            </p:cNvPr>
            <p:cNvSpPr/>
            <p:nvPr/>
          </p:nvSpPr>
          <p:spPr>
            <a:xfrm>
              <a:off x="3521364" y="5780226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473F47A5-FC39-184D-BDF4-61EB86E2A707}"/>
                </a:ext>
              </a:extLst>
            </p:cNvPr>
            <p:cNvSpPr/>
            <p:nvPr/>
          </p:nvSpPr>
          <p:spPr>
            <a:xfrm>
              <a:off x="3987075" y="5112960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07DDBBDF-8797-CC4A-96AF-017F25989C60}"/>
                </a:ext>
              </a:extLst>
            </p:cNvPr>
            <p:cNvSpPr/>
            <p:nvPr/>
          </p:nvSpPr>
          <p:spPr>
            <a:xfrm>
              <a:off x="3989141" y="5446593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6811C284-87B1-A549-83B4-99D0E6355ADA}"/>
                </a:ext>
              </a:extLst>
            </p:cNvPr>
            <p:cNvSpPr/>
            <p:nvPr/>
          </p:nvSpPr>
          <p:spPr>
            <a:xfrm>
              <a:off x="3989141" y="5780226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646472FA-D2B6-6643-9F22-D3E43BB69EC5}"/>
                </a:ext>
              </a:extLst>
            </p:cNvPr>
            <p:cNvSpPr/>
            <p:nvPr/>
          </p:nvSpPr>
          <p:spPr>
            <a:xfrm>
              <a:off x="4461618" y="5112960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CDE6E568-2B08-8846-A943-1E376D81BBA7}"/>
                </a:ext>
              </a:extLst>
            </p:cNvPr>
            <p:cNvSpPr/>
            <p:nvPr/>
          </p:nvSpPr>
          <p:spPr>
            <a:xfrm>
              <a:off x="4456918" y="5446593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358954BD-DBF2-E241-9FE3-072501F14CD4}"/>
                </a:ext>
              </a:extLst>
            </p:cNvPr>
            <p:cNvSpPr/>
            <p:nvPr/>
          </p:nvSpPr>
          <p:spPr>
            <a:xfrm>
              <a:off x="4456918" y="5780226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D1DA1DAE-38F2-F544-A5F5-8D0394DA9D5D}"/>
                </a:ext>
              </a:extLst>
            </p:cNvPr>
            <p:cNvSpPr/>
            <p:nvPr/>
          </p:nvSpPr>
          <p:spPr>
            <a:xfrm>
              <a:off x="4936161" y="5112960"/>
              <a:ext cx="469556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C68792C3-E7BD-F349-B27F-AF6851D5CABA}"/>
                </a:ext>
              </a:extLst>
            </p:cNvPr>
            <p:cNvSpPr/>
            <p:nvPr/>
          </p:nvSpPr>
          <p:spPr>
            <a:xfrm>
              <a:off x="4924695" y="5446593"/>
              <a:ext cx="469556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EC43FC97-9A46-5F40-9622-5F365874DEC1}"/>
                </a:ext>
              </a:extLst>
            </p:cNvPr>
            <p:cNvSpPr/>
            <p:nvPr/>
          </p:nvSpPr>
          <p:spPr>
            <a:xfrm>
              <a:off x="4924695" y="5780226"/>
              <a:ext cx="469556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2417B67C-AB46-9645-8A82-B70554484268}"/>
                </a:ext>
              </a:extLst>
            </p:cNvPr>
            <p:cNvSpPr/>
            <p:nvPr/>
          </p:nvSpPr>
          <p:spPr>
            <a:xfrm>
              <a:off x="5398347" y="5112960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B823C4A5-03C2-D144-9E24-DBAF9F99A333}"/>
                </a:ext>
              </a:extLst>
            </p:cNvPr>
            <p:cNvSpPr/>
            <p:nvPr/>
          </p:nvSpPr>
          <p:spPr>
            <a:xfrm>
              <a:off x="5404829" y="5446593"/>
              <a:ext cx="469556" cy="3336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9C625A09-A4EF-2C42-8A27-BADDC552733A}"/>
                </a:ext>
              </a:extLst>
            </p:cNvPr>
            <p:cNvSpPr/>
            <p:nvPr/>
          </p:nvSpPr>
          <p:spPr>
            <a:xfrm>
              <a:off x="5404829" y="5780226"/>
              <a:ext cx="469556" cy="3336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652E555F-7E89-7144-A775-0C961D23C611}"/>
                </a:ext>
              </a:extLst>
            </p:cNvPr>
            <p:cNvSpPr/>
            <p:nvPr/>
          </p:nvSpPr>
          <p:spPr>
            <a:xfrm>
              <a:off x="5872890" y="5112960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64C4C8D8-A508-B643-A35A-3E0470422CD0}"/>
                </a:ext>
              </a:extLst>
            </p:cNvPr>
            <p:cNvSpPr/>
            <p:nvPr/>
          </p:nvSpPr>
          <p:spPr>
            <a:xfrm>
              <a:off x="5872606" y="5446593"/>
              <a:ext cx="469556" cy="3336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318A3278-F0DF-5D48-A946-84DFF01C3683}"/>
                </a:ext>
              </a:extLst>
            </p:cNvPr>
            <p:cNvSpPr/>
            <p:nvPr/>
          </p:nvSpPr>
          <p:spPr>
            <a:xfrm>
              <a:off x="5872606" y="5780226"/>
              <a:ext cx="469556" cy="3336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F4676B84-3C48-C24E-B5C6-9BD7B35C3320}"/>
                </a:ext>
              </a:extLst>
            </p:cNvPr>
            <p:cNvSpPr/>
            <p:nvPr/>
          </p:nvSpPr>
          <p:spPr>
            <a:xfrm>
              <a:off x="6335076" y="5112960"/>
              <a:ext cx="469556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F0DA8BBF-0851-8B4A-AEF1-1C2AB47DABCC}"/>
                </a:ext>
              </a:extLst>
            </p:cNvPr>
            <p:cNvSpPr/>
            <p:nvPr/>
          </p:nvSpPr>
          <p:spPr>
            <a:xfrm>
              <a:off x="6340383" y="5446593"/>
              <a:ext cx="469556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E40E604E-F208-D848-B529-6689E52A42F4}"/>
                </a:ext>
              </a:extLst>
            </p:cNvPr>
            <p:cNvSpPr/>
            <p:nvPr/>
          </p:nvSpPr>
          <p:spPr>
            <a:xfrm>
              <a:off x="6340383" y="5780226"/>
              <a:ext cx="469556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D7115D02-ACB5-494C-B284-B8352BE1D92F}"/>
                </a:ext>
              </a:extLst>
            </p:cNvPr>
            <p:cNvSpPr/>
            <p:nvPr/>
          </p:nvSpPr>
          <p:spPr>
            <a:xfrm>
              <a:off x="6809619" y="5112960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20BE0E9F-225D-F843-BDA0-3AB5339CE23A}"/>
                </a:ext>
              </a:extLst>
            </p:cNvPr>
            <p:cNvSpPr/>
            <p:nvPr/>
          </p:nvSpPr>
          <p:spPr>
            <a:xfrm>
              <a:off x="6808160" y="5446593"/>
              <a:ext cx="469556" cy="3336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3CB467F2-9C36-8048-8BDF-7FED071E8075}"/>
                </a:ext>
              </a:extLst>
            </p:cNvPr>
            <p:cNvSpPr/>
            <p:nvPr/>
          </p:nvSpPr>
          <p:spPr>
            <a:xfrm>
              <a:off x="6808160" y="5780226"/>
              <a:ext cx="469556" cy="3336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05964A6C-1BED-FC40-9F7C-4D32BDDE0E75}"/>
                </a:ext>
              </a:extLst>
            </p:cNvPr>
            <p:cNvSpPr/>
            <p:nvPr/>
          </p:nvSpPr>
          <p:spPr>
            <a:xfrm>
              <a:off x="7284162" y="5112960"/>
              <a:ext cx="469556" cy="33363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FE1B8492-C300-5D43-82F2-647B6A657CCB}"/>
                </a:ext>
              </a:extLst>
            </p:cNvPr>
            <p:cNvSpPr/>
            <p:nvPr/>
          </p:nvSpPr>
          <p:spPr>
            <a:xfrm>
              <a:off x="7275937" y="5446593"/>
              <a:ext cx="469556" cy="3336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4F96D7B8-610B-724C-8838-45D69AE20D4D}"/>
                </a:ext>
              </a:extLst>
            </p:cNvPr>
            <p:cNvSpPr/>
            <p:nvPr/>
          </p:nvSpPr>
          <p:spPr>
            <a:xfrm>
              <a:off x="7275937" y="5780226"/>
              <a:ext cx="469556" cy="3336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755EC9EB-238A-DB4A-A7A1-8C2454758CA4}"/>
                </a:ext>
              </a:extLst>
            </p:cNvPr>
            <p:cNvSpPr/>
            <p:nvPr/>
          </p:nvSpPr>
          <p:spPr>
            <a:xfrm>
              <a:off x="7746348" y="5112960"/>
              <a:ext cx="469556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6696F163-D7D0-4D4E-8795-004B6C760F16}"/>
                </a:ext>
              </a:extLst>
            </p:cNvPr>
            <p:cNvSpPr/>
            <p:nvPr/>
          </p:nvSpPr>
          <p:spPr>
            <a:xfrm>
              <a:off x="7743714" y="5446593"/>
              <a:ext cx="469556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5A3284E4-C413-594F-8587-B1F5633F1548}"/>
                </a:ext>
              </a:extLst>
            </p:cNvPr>
            <p:cNvSpPr/>
            <p:nvPr/>
          </p:nvSpPr>
          <p:spPr>
            <a:xfrm>
              <a:off x="7743714" y="5780226"/>
              <a:ext cx="469556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C198A327-A81C-DE4C-BC39-B5613DBC6D8C}"/>
                </a:ext>
              </a:extLst>
            </p:cNvPr>
            <p:cNvSpPr/>
            <p:nvPr/>
          </p:nvSpPr>
          <p:spPr>
            <a:xfrm>
              <a:off x="8220891" y="5112960"/>
              <a:ext cx="469556" cy="3336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F92A0CE1-BCC0-F649-BC92-85DF45B939C8}"/>
                </a:ext>
              </a:extLst>
            </p:cNvPr>
            <p:cNvSpPr/>
            <p:nvPr/>
          </p:nvSpPr>
          <p:spPr>
            <a:xfrm>
              <a:off x="8211491" y="5446593"/>
              <a:ext cx="469556" cy="3336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E9DA77E0-A731-CE42-8C84-E64435A396E5}"/>
                </a:ext>
              </a:extLst>
            </p:cNvPr>
            <p:cNvSpPr/>
            <p:nvPr/>
          </p:nvSpPr>
          <p:spPr>
            <a:xfrm>
              <a:off x="8211491" y="5780226"/>
              <a:ext cx="469556" cy="3336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7E37A7FC-A285-014E-855E-A267161AC60E}"/>
                </a:ext>
              </a:extLst>
            </p:cNvPr>
            <p:cNvSpPr/>
            <p:nvPr/>
          </p:nvSpPr>
          <p:spPr>
            <a:xfrm>
              <a:off x="8683077" y="5112960"/>
              <a:ext cx="469556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37A07FE8-0D54-9540-AFF1-BD1027AA8C68}"/>
                </a:ext>
              </a:extLst>
            </p:cNvPr>
            <p:cNvSpPr/>
            <p:nvPr/>
          </p:nvSpPr>
          <p:spPr>
            <a:xfrm>
              <a:off x="8691625" y="5446593"/>
              <a:ext cx="469556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8CB34FB8-2467-E046-BFA2-4B38AC43F964}"/>
                </a:ext>
              </a:extLst>
            </p:cNvPr>
            <p:cNvSpPr/>
            <p:nvPr/>
          </p:nvSpPr>
          <p:spPr>
            <a:xfrm>
              <a:off x="8691625" y="5780226"/>
              <a:ext cx="469556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9D2F9341-F5F3-9E4B-A8C2-4C2A0DD0E831}"/>
                </a:ext>
              </a:extLst>
            </p:cNvPr>
            <p:cNvSpPr/>
            <p:nvPr/>
          </p:nvSpPr>
          <p:spPr>
            <a:xfrm>
              <a:off x="9157620" y="5112960"/>
              <a:ext cx="469556" cy="3336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C848C648-5691-2E4A-A655-905D23E2BBBE}"/>
                </a:ext>
              </a:extLst>
            </p:cNvPr>
            <p:cNvSpPr/>
            <p:nvPr/>
          </p:nvSpPr>
          <p:spPr>
            <a:xfrm>
              <a:off x="9159402" y="5446593"/>
              <a:ext cx="469556" cy="3336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CFDDBCB0-E589-124E-A30D-93B0825159C2}"/>
                </a:ext>
              </a:extLst>
            </p:cNvPr>
            <p:cNvSpPr/>
            <p:nvPr/>
          </p:nvSpPr>
          <p:spPr>
            <a:xfrm>
              <a:off x="9159402" y="5780226"/>
              <a:ext cx="469556" cy="3336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CB15BCEE-8A0E-144D-A72D-11EFDA9B85E7}"/>
                </a:ext>
              </a:extLst>
            </p:cNvPr>
            <p:cNvSpPr/>
            <p:nvPr/>
          </p:nvSpPr>
          <p:spPr>
            <a:xfrm>
              <a:off x="9619798" y="5112960"/>
              <a:ext cx="469556" cy="3336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14B35F8E-B263-554F-9212-1B493E3D7621}"/>
                </a:ext>
              </a:extLst>
            </p:cNvPr>
            <p:cNvSpPr/>
            <p:nvPr/>
          </p:nvSpPr>
          <p:spPr>
            <a:xfrm>
              <a:off x="9627176" y="5446593"/>
              <a:ext cx="469556" cy="3336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A1D662D2-1275-7448-B833-09E08668B3E6}"/>
                </a:ext>
              </a:extLst>
            </p:cNvPr>
            <p:cNvSpPr/>
            <p:nvPr/>
          </p:nvSpPr>
          <p:spPr>
            <a:xfrm>
              <a:off x="9627176" y="5780928"/>
              <a:ext cx="469556" cy="3336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AF502AFB-AEF6-3D4B-A991-F1828E2FD2A5}"/>
                </a:ext>
              </a:extLst>
            </p:cNvPr>
            <p:cNvSpPr txBox="1"/>
            <p:nvPr/>
          </p:nvSpPr>
          <p:spPr>
            <a:xfrm>
              <a:off x="1174531" y="4720282"/>
              <a:ext cx="9465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Functions &gt; Processes &gt; Phases &gt; Rules &gt;  Implications  &gt; Top Event &gt; Consequences &gt; Safety Tests</a:t>
              </a:r>
            </a:p>
          </p:txBody>
        </p:sp>
        <p:sp>
          <p:nvSpPr>
            <p:cNvPr id="258" name="Rectangle 257">
              <a:extLst>
                <a:ext uri="{FF2B5EF4-FFF2-40B4-BE49-F238E27FC236}">
                  <a16:creationId xmlns:a16="http://schemas.microsoft.com/office/drawing/2014/main" id="{BD1D6B47-2B80-3947-A89C-8747884891DF}"/>
                </a:ext>
              </a:extLst>
            </p:cNvPr>
            <p:cNvSpPr/>
            <p:nvPr/>
          </p:nvSpPr>
          <p:spPr>
            <a:xfrm>
              <a:off x="10092551" y="5112960"/>
              <a:ext cx="469556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59" name="Rectangle 258">
              <a:extLst>
                <a:ext uri="{FF2B5EF4-FFF2-40B4-BE49-F238E27FC236}">
                  <a16:creationId xmlns:a16="http://schemas.microsoft.com/office/drawing/2014/main" id="{5C47EA46-3204-8342-BE52-B04B7FF42186}"/>
                </a:ext>
              </a:extLst>
            </p:cNvPr>
            <p:cNvSpPr/>
            <p:nvPr/>
          </p:nvSpPr>
          <p:spPr>
            <a:xfrm>
              <a:off x="10101099" y="5446593"/>
              <a:ext cx="469556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60" name="Rectangle 259">
              <a:extLst>
                <a:ext uri="{FF2B5EF4-FFF2-40B4-BE49-F238E27FC236}">
                  <a16:creationId xmlns:a16="http://schemas.microsoft.com/office/drawing/2014/main" id="{E5540CF5-DDEA-9A43-8BB7-12B8FCAD69DD}"/>
                </a:ext>
              </a:extLst>
            </p:cNvPr>
            <p:cNvSpPr/>
            <p:nvPr/>
          </p:nvSpPr>
          <p:spPr>
            <a:xfrm>
              <a:off x="10101099" y="5780226"/>
              <a:ext cx="469556" cy="3336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261" name="Title 1">
            <a:extLst>
              <a:ext uri="{FF2B5EF4-FFF2-40B4-BE49-F238E27FC236}">
                <a16:creationId xmlns:a16="http://schemas.microsoft.com/office/drawing/2014/main" id="{7260C32B-593B-F441-94EF-0C05E316D1C3}"/>
              </a:ext>
            </a:extLst>
          </p:cNvPr>
          <p:cNvSpPr txBox="1">
            <a:spLocks/>
          </p:cNvSpPr>
          <p:nvPr/>
        </p:nvSpPr>
        <p:spPr>
          <a:xfrm>
            <a:off x="208070" y="-329871"/>
            <a:ext cx="4845844" cy="13925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dirty="0"/>
              <a:t>Progress Bars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AF86A2A7-3464-A646-B356-DFD406A48D3F}"/>
              </a:ext>
            </a:extLst>
          </p:cNvPr>
          <p:cNvSpPr txBox="1"/>
          <p:nvPr/>
        </p:nvSpPr>
        <p:spPr>
          <a:xfrm>
            <a:off x="4947489" y="242837"/>
            <a:ext cx="7063278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1400" i="1" dirty="0"/>
              <a:t>Is it possible to show progress live?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CF01450D-F177-9746-84F8-A2285B2D698E}"/>
              </a:ext>
            </a:extLst>
          </p:cNvPr>
          <p:cNvSpPr txBox="1"/>
          <p:nvPr/>
        </p:nvSpPr>
        <p:spPr>
          <a:xfrm>
            <a:off x="4744996" y="3699012"/>
            <a:ext cx="7063278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1400" i="1" dirty="0"/>
              <a:t>OSC and FSC progress are different 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B2F1911F-AB44-0948-B95A-ABD2B7EC2E7D}"/>
              </a:ext>
            </a:extLst>
          </p:cNvPr>
          <p:cNvSpPr txBox="1"/>
          <p:nvPr/>
        </p:nvSpPr>
        <p:spPr>
          <a:xfrm>
            <a:off x="4947489" y="815485"/>
            <a:ext cx="7063278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1400" i="1" dirty="0"/>
              <a:t>Each box changes colour or shows a tick once an input field has some text in it.</a:t>
            </a:r>
          </a:p>
        </p:txBody>
      </p:sp>
    </p:spTree>
    <p:extLst>
      <p:ext uri="{BB962C8B-B14F-4D97-AF65-F5344CB8AC3E}">
        <p14:creationId xmlns:p14="http://schemas.microsoft.com/office/powerpoint/2010/main" val="4086481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844E5-0E4C-9342-93E0-150CCC6C1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SC Input - Admin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32D4C7-C2EA-AA45-B5B4-314AC897F6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38200" y="1617472"/>
            <a:ext cx="5975985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615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844E5-0E4C-9342-93E0-150CCC6C1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Tab: SC Progress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D085CC-0FFA-1F43-9F8F-5CA19F14BC77}"/>
              </a:ext>
            </a:extLst>
          </p:cNvPr>
          <p:cNvSpPr txBox="1"/>
          <p:nvPr/>
        </p:nvSpPr>
        <p:spPr>
          <a:xfrm>
            <a:off x="4440862" y="1537023"/>
            <a:ext cx="7063278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i="1" dirty="0"/>
              <a:t>Is it possible to show overall progress across the whole </a:t>
            </a:r>
            <a:r>
              <a:rPr lang="en-AU" i="1" dirty="0" err="1"/>
              <a:t>safey</a:t>
            </a:r>
            <a:r>
              <a:rPr lang="en-AU" i="1" dirty="0"/>
              <a:t> case – the previous ones were just for a given Threat-Event Sequence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BA86C9-1083-DC48-8802-8216586ECEC8}"/>
              </a:ext>
            </a:extLst>
          </p:cNvPr>
          <p:cNvSpPr/>
          <p:nvPr/>
        </p:nvSpPr>
        <p:spPr>
          <a:xfrm>
            <a:off x="93742" y="3668240"/>
            <a:ext cx="3336324" cy="33363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tx1"/>
                </a:solidFill>
              </a:rPr>
              <a:t>OSC Input Progress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21E4EF-C053-404B-81A4-4F5CDE422209}"/>
              </a:ext>
            </a:extLst>
          </p:cNvPr>
          <p:cNvSpPr/>
          <p:nvPr/>
        </p:nvSpPr>
        <p:spPr>
          <a:xfrm>
            <a:off x="93742" y="2865041"/>
            <a:ext cx="3336324" cy="33363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tx1"/>
                </a:solidFill>
              </a:rPr>
              <a:t>FSC Base Completeness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94E9A07-8DB4-3D4B-BACC-16BF17793EF0}"/>
              </a:ext>
            </a:extLst>
          </p:cNvPr>
          <p:cNvSpPr/>
          <p:nvPr/>
        </p:nvSpPr>
        <p:spPr>
          <a:xfrm>
            <a:off x="3438302" y="3668240"/>
            <a:ext cx="1726821" cy="3336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tx1"/>
                </a:solidFill>
              </a:rPr>
              <a:t>X %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02C61DA-1C60-B244-961E-47B5AEB531DA}"/>
              </a:ext>
            </a:extLst>
          </p:cNvPr>
          <p:cNvSpPr/>
          <p:nvPr/>
        </p:nvSpPr>
        <p:spPr>
          <a:xfrm>
            <a:off x="3438302" y="2865041"/>
            <a:ext cx="1726821" cy="3336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tx1"/>
                </a:solidFill>
              </a:rPr>
              <a:t> x %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8D74FD7E-B453-0B43-B452-4C9DE4923B34}"/>
              </a:ext>
            </a:extLst>
          </p:cNvPr>
          <p:cNvSpPr txBox="1"/>
          <p:nvPr/>
        </p:nvSpPr>
        <p:spPr>
          <a:xfrm>
            <a:off x="6096000" y="2791185"/>
            <a:ext cx="4118252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i="1" dirty="0"/>
              <a:t>This is the average % based on the % of all FSC user threat-event lines in the SC.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D223010-397C-C545-80DA-FEE6CA5F0E99}"/>
              </a:ext>
            </a:extLst>
          </p:cNvPr>
          <p:cNvSpPr txBox="1"/>
          <p:nvPr/>
        </p:nvSpPr>
        <p:spPr>
          <a:xfrm>
            <a:off x="6096000" y="3740664"/>
            <a:ext cx="4118252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i="1" dirty="0"/>
              <a:t>This is the average % based on the % of all Operator threat-event in the SC  (for OSC )</a:t>
            </a:r>
          </a:p>
        </p:txBody>
      </p:sp>
    </p:spTree>
    <p:extLst>
      <p:ext uri="{BB962C8B-B14F-4D97-AF65-F5344CB8AC3E}">
        <p14:creationId xmlns:p14="http://schemas.microsoft.com/office/powerpoint/2010/main" val="1455007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844E5-0E4C-9342-93E0-150CCC6C1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SC Risk Summaries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1CE147-C1F2-7A45-80EA-8DAD7080657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0" y="692905"/>
            <a:ext cx="4823460" cy="596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599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844E5-0E4C-9342-93E0-150CCC6C1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SC Risk Profile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48F2EE-5637-D548-9DEE-3B0EF0620830}"/>
              </a:ext>
            </a:extLst>
          </p:cNvPr>
          <p:cNvSpPr txBox="1"/>
          <p:nvPr/>
        </p:nvSpPr>
        <p:spPr>
          <a:xfrm>
            <a:off x="8079333" y="536526"/>
            <a:ext cx="3684298" cy="31393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i="1" dirty="0"/>
              <a:t>This page is intended to show the output of the calculations.</a:t>
            </a:r>
          </a:p>
          <a:p>
            <a:endParaRPr lang="en-AU" i="1" dirty="0"/>
          </a:p>
          <a:p>
            <a:r>
              <a:rPr lang="en-AU" i="1" dirty="0"/>
              <a:t>This image is one simple output ….</a:t>
            </a:r>
          </a:p>
          <a:p>
            <a:endParaRPr lang="en-AU" i="1" dirty="0"/>
          </a:p>
          <a:p>
            <a:r>
              <a:rPr lang="en-AU" i="1" dirty="0"/>
              <a:t>Need to be able to sort by:</a:t>
            </a:r>
          </a:p>
          <a:p>
            <a:r>
              <a:rPr lang="en-AU" i="1" dirty="0"/>
              <a:t>ID # (column B)</a:t>
            </a:r>
          </a:p>
          <a:p>
            <a:r>
              <a:rPr lang="en-AU" i="1" dirty="0"/>
              <a:t>Function (column D)</a:t>
            </a:r>
          </a:p>
          <a:p>
            <a:r>
              <a:rPr lang="en-AU" i="1" dirty="0"/>
              <a:t>Process (column E)</a:t>
            </a:r>
          </a:p>
          <a:p>
            <a:r>
              <a:rPr lang="en-AU" i="1" dirty="0"/>
              <a:t>Probability (column AE)</a:t>
            </a:r>
          </a:p>
          <a:p>
            <a:r>
              <a:rPr lang="en-AU" i="1" dirty="0"/>
              <a:t>Risk (column AF)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200BE8-AE9E-D940-BDC8-11D442E22D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5054" y="1690688"/>
            <a:ext cx="7494448" cy="484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050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844E5-0E4C-9342-93E0-150CCC6C1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SC Risk Profile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D522B1-3085-2448-B325-8ADB27C87092}"/>
              </a:ext>
            </a:extLst>
          </p:cNvPr>
          <p:cNvSpPr/>
          <p:nvPr/>
        </p:nvSpPr>
        <p:spPr>
          <a:xfrm>
            <a:off x="481913" y="2434281"/>
            <a:ext cx="8711514" cy="38923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ECC2050-FD40-2B45-A47B-A1DF3ABA724E}"/>
              </a:ext>
            </a:extLst>
          </p:cNvPr>
          <p:cNvCxnSpPr/>
          <p:nvPr/>
        </p:nvCxnSpPr>
        <p:spPr>
          <a:xfrm>
            <a:off x="741405" y="2520778"/>
            <a:ext cx="0" cy="36205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89BBEE-2CBC-604F-B733-2BFC55D88B81}"/>
              </a:ext>
            </a:extLst>
          </p:cNvPr>
          <p:cNvCxnSpPr>
            <a:cxnSpLocks/>
          </p:cNvCxnSpPr>
          <p:nvPr/>
        </p:nvCxnSpPr>
        <p:spPr>
          <a:xfrm flipH="1">
            <a:off x="654909" y="6042454"/>
            <a:ext cx="83284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1F339D-B81E-7241-AEFA-4C80B7F308F7}"/>
              </a:ext>
            </a:extLst>
          </p:cNvPr>
          <p:cNvGrpSpPr/>
          <p:nvPr/>
        </p:nvGrpSpPr>
        <p:grpSpPr>
          <a:xfrm>
            <a:off x="927914" y="3547070"/>
            <a:ext cx="72823" cy="2495384"/>
            <a:chOff x="954356" y="3547070"/>
            <a:chExt cx="72823" cy="249538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CE38CE5-7093-FB4D-9772-2114C4371A43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0DDA025-444A-4F45-BF90-81753975ACE7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5607AE0-842F-7A45-B2D4-4E24F274F4C3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607BCD8-D19D-274C-B0B6-E921C79BE833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A2F8504-3B43-ED4F-8F8E-556241BDA3A2}"/>
              </a:ext>
            </a:extLst>
          </p:cNvPr>
          <p:cNvGrpSpPr/>
          <p:nvPr/>
        </p:nvGrpSpPr>
        <p:grpSpPr>
          <a:xfrm>
            <a:off x="1096089" y="4410439"/>
            <a:ext cx="72823" cy="1620000"/>
            <a:chOff x="954356" y="3547070"/>
            <a:chExt cx="72823" cy="249538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1331A90-E44E-6A4D-986D-CBB67B018E98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EEFF48C-615C-1949-AE9E-72BD2FAE89CD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BE6EF3B-A4AB-F441-B0EA-DC0021E77473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81FA0CB-1FD4-154B-8AB7-32CE5D97E828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B42C20C-234F-134A-BC19-0A71990405B5}"/>
              </a:ext>
            </a:extLst>
          </p:cNvPr>
          <p:cNvGrpSpPr/>
          <p:nvPr/>
        </p:nvGrpSpPr>
        <p:grpSpPr>
          <a:xfrm>
            <a:off x="1232714" y="3547070"/>
            <a:ext cx="72823" cy="2495384"/>
            <a:chOff x="954356" y="3547070"/>
            <a:chExt cx="72823" cy="249538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6C8CC81-F2AF-9842-9F98-BE1B88FB1E98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F3CDF1A-C1C3-6C4F-8DF0-2DEF79A25462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6B3792A-8A56-6D48-9C2F-A6B02A28C54E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BD33657-9052-F246-A129-9AE296170E7F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D15CCC1-F2A9-F141-A493-98C2CFC56C4C}"/>
              </a:ext>
            </a:extLst>
          </p:cNvPr>
          <p:cNvGrpSpPr/>
          <p:nvPr/>
        </p:nvGrpSpPr>
        <p:grpSpPr>
          <a:xfrm>
            <a:off x="1385114" y="3547070"/>
            <a:ext cx="72823" cy="2495384"/>
            <a:chOff x="954356" y="3547070"/>
            <a:chExt cx="72823" cy="249538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EAEED9B-14FA-DB4A-9FC9-DB1A5430B51C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883E069-50C0-8F4B-941B-980E41A2FFB5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2045A73-0DD4-254E-B406-43E1281AC901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2EE9C04-A038-BA4E-87B0-1E4810736709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35612F9-3511-5F47-9DF6-1C85397114B9}"/>
              </a:ext>
            </a:extLst>
          </p:cNvPr>
          <p:cNvGrpSpPr/>
          <p:nvPr/>
        </p:nvGrpSpPr>
        <p:grpSpPr>
          <a:xfrm>
            <a:off x="1553289" y="4410439"/>
            <a:ext cx="72823" cy="1620000"/>
            <a:chOff x="954356" y="3547070"/>
            <a:chExt cx="72823" cy="249538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35EB181-BBAE-C840-8D1E-805EF61D3EA5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02FCFA8-FD9F-794F-BD85-717793219569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6880BAB-925A-6744-8CC8-8018F8CDE2DC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23C7269-FEA8-364D-BFCD-10F9873D56AE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2B7DA76-D197-4242-93C3-4900631E695F}"/>
              </a:ext>
            </a:extLst>
          </p:cNvPr>
          <p:cNvGrpSpPr/>
          <p:nvPr/>
        </p:nvGrpSpPr>
        <p:grpSpPr>
          <a:xfrm>
            <a:off x="1689915" y="4055682"/>
            <a:ext cx="72823" cy="1980000"/>
            <a:chOff x="954356" y="3547070"/>
            <a:chExt cx="72823" cy="2495384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0F4AA7C-215E-0546-846C-A4FC9151A373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AC0108D-BE60-D645-AE56-9616646724C3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131F74B-F61C-F446-98E4-44B7B5BD3C5C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ECB55E4-A3C2-3F41-BC34-7BA6D08C966F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FD2EE0F-36C4-5F46-8CA0-DDC6F171D594}"/>
              </a:ext>
            </a:extLst>
          </p:cNvPr>
          <p:cNvGrpSpPr/>
          <p:nvPr/>
        </p:nvGrpSpPr>
        <p:grpSpPr>
          <a:xfrm>
            <a:off x="1842314" y="3547070"/>
            <a:ext cx="72823" cy="2495384"/>
            <a:chOff x="954356" y="3547070"/>
            <a:chExt cx="72823" cy="2495384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630251B-8558-FF4B-813E-D78E110B451E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0A7793F-B454-314F-B063-D69F7F8523CC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2B1B171-CA0F-4947-9ECF-498200B39A7E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F8B1774-44E3-3E43-9DDC-0F45936F2A68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B87BF01-64B5-164E-A302-52487C966C20}"/>
              </a:ext>
            </a:extLst>
          </p:cNvPr>
          <p:cNvGrpSpPr/>
          <p:nvPr/>
        </p:nvGrpSpPr>
        <p:grpSpPr>
          <a:xfrm>
            <a:off x="2010489" y="4410439"/>
            <a:ext cx="72823" cy="1620000"/>
            <a:chOff x="954356" y="3547070"/>
            <a:chExt cx="72823" cy="2495384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9E9EE7F-D731-414F-ACBC-0A64D6BA46F5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57CE4E3-5A10-6C4A-9BBB-52A6FDF6C595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D8DC4B0-B77C-9B46-9EF6-C1896A8C0DBD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9BD7333-713E-CD44-8C0D-82CA3F41DD83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74242E2-27FD-8443-9A0C-9BE1A28BF55C}"/>
              </a:ext>
            </a:extLst>
          </p:cNvPr>
          <p:cNvGrpSpPr/>
          <p:nvPr/>
        </p:nvGrpSpPr>
        <p:grpSpPr>
          <a:xfrm>
            <a:off x="2147114" y="3547070"/>
            <a:ext cx="72823" cy="2495384"/>
            <a:chOff x="954356" y="3547070"/>
            <a:chExt cx="72823" cy="2495384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DD0F9124-78B1-294F-9152-2AE46C69BBA0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ED05EC39-836F-0541-9945-2E6C41246C66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CCCDBB98-DFE4-494B-AAF0-B2F459440361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0113548D-80ED-CF4A-9DE1-399D13994924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4A3B4F7-5484-454C-9102-96094F528940}"/>
              </a:ext>
            </a:extLst>
          </p:cNvPr>
          <p:cNvGrpSpPr/>
          <p:nvPr/>
        </p:nvGrpSpPr>
        <p:grpSpPr>
          <a:xfrm>
            <a:off x="3388433" y="4890454"/>
            <a:ext cx="72823" cy="1152000"/>
            <a:chOff x="954356" y="3547070"/>
            <a:chExt cx="72823" cy="2495384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97DC307-30EC-FA44-BBD5-7247E8EA2754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2126E16A-03D6-F746-8787-035EB7BA3997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E1B619CD-5EA1-BE4D-A1F7-9AEA2C95A942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2659B3E-BA54-034E-A303-711A4CCA48E2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AEDB953-51C0-A648-B151-2C804D0A3AB6}"/>
              </a:ext>
            </a:extLst>
          </p:cNvPr>
          <p:cNvGrpSpPr/>
          <p:nvPr/>
        </p:nvGrpSpPr>
        <p:grpSpPr>
          <a:xfrm>
            <a:off x="4557748" y="3547070"/>
            <a:ext cx="72823" cy="2495384"/>
            <a:chOff x="954356" y="3547070"/>
            <a:chExt cx="72823" cy="2495384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A4EF82BF-BB82-414C-A0FE-6191532F9E0C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2009E3E-7C20-8249-84D1-A7DB380EEFC8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DB2F9BF-EC09-9E4F-98D1-063B460AB884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5766E984-5206-3C44-B128-71017E219394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11034FD-7E52-AD40-A0B5-DB30776284CD}"/>
              </a:ext>
            </a:extLst>
          </p:cNvPr>
          <p:cNvGrpSpPr/>
          <p:nvPr/>
        </p:nvGrpSpPr>
        <p:grpSpPr>
          <a:xfrm>
            <a:off x="4725923" y="4410439"/>
            <a:ext cx="72823" cy="1620000"/>
            <a:chOff x="954356" y="3547070"/>
            <a:chExt cx="72823" cy="2495384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73DB42CE-29EC-3449-8963-64893A62599E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C7A37244-7E1A-2D48-B5DF-BEE7CCA97370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AD70267-58CC-2D41-8469-497E2CEC253C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09E53DF-7698-C74D-9E15-65C6DA63D36A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E92ED96-1FB1-1542-8D6F-B8E5AC2EC6BF}"/>
              </a:ext>
            </a:extLst>
          </p:cNvPr>
          <p:cNvGrpSpPr/>
          <p:nvPr/>
        </p:nvGrpSpPr>
        <p:grpSpPr>
          <a:xfrm>
            <a:off x="4862548" y="3547070"/>
            <a:ext cx="72823" cy="2495384"/>
            <a:chOff x="954356" y="3547070"/>
            <a:chExt cx="72823" cy="2495384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6727F7EE-36C4-364D-9D86-13B1650A2C9F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08FB8E-4A30-594E-94A7-91341DD613B1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D5CE5BF-A07C-5B4F-8EF5-6801A1BFE9A8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ACABAA9F-8DA7-D64C-8CFB-41C1858194D8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9D0A808-EB52-1642-959D-148AF527C43F}"/>
              </a:ext>
            </a:extLst>
          </p:cNvPr>
          <p:cNvGrpSpPr/>
          <p:nvPr/>
        </p:nvGrpSpPr>
        <p:grpSpPr>
          <a:xfrm>
            <a:off x="5014948" y="3547070"/>
            <a:ext cx="72823" cy="2495384"/>
            <a:chOff x="954356" y="3547070"/>
            <a:chExt cx="72823" cy="2495384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1817F944-7A21-634E-B365-147570B3EE3F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28195439-4B1E-854A-AF6F-976711761DBF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01D75D9-E7F9-7B4D-8656-91E2A341570E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DAE4384D-AF76-0A4B-BB4E-1C7FD9061610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76069E8-D222-F345-B1AB-71A83AA3028D}"/>
              </a:ext>
            </a:extLst>
          </p:cNvPr>
          <p:cNvGrpSpPr/>
          <p:nvPr/>
        </p:nvGrpSpPr>
        <p:grpSpPr>
          <a:xfrm>
            <a:off x="5167348" y="3547070"/>
            <a:ext cx="72823" cy="2495384"/>
            <a:chOff x="954356" y="3547070"/>
            <a:chExt cx="72823" cy="2495384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401B48A5-FA80-A44C-90A5-C76F99DB043D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8D45EDE0-4639-EF44-A087-567ADBE4524E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47EE99B2-7818-374E-B92E-6C0AF96EA0D0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31F84BB4-1CF5-704E-94F9-28F6C254B975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C2E9E56A-5A39-5C48-BED6-71730A8B5416}"/>
              </a:ext>
            </a:extLst>
          </p:cNvPr>
          <p:cNvGrpSpPr/>
          <p:nvPr/>
        </p:nvGrpSpPr>
        <p:grpSpPr>
          <a:xfrm>
            <a:off x="5335523" y="4410439"/>
            <a:ext cx="72823" cy="1620000"/>
            <a:chOff x="954356" y="3547070"/>
            <a:chExt cx="72823" cy="2495384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F286AA2A-A5A0-9D49-9397-DFF9CE68B167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128989DE-5A8E-7B4D-B1C3-6A69D18DCFB5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6F5DDB0A-B64F-F34C-9E7D-76A126C023AC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19F00C18-9006-B046-B0DA-7E0671A51017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E2F3A1E6-5A8A-9642-9CCA-7D2A2DA47D38}"/>
              </a:ext>
            </a:extLst>
          </p:cNvPr>
          <p:cNvGrpSpPr/>
          <p:nvPr/>
        </p:nvGrpSpPr>
        <p:grpSpPr>
          <a:xfrm>
            <a:off x="5472148" y="3547070"/>
            <a:ext cx="72823" cy="2495384"/>
            <a:chOff x="954356" y="3547070"/>
            <a:chExt cx="72823" cy="2495384"/>
          </a:xfrm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F2E75214-C39D-4C4C-A19D-41F6331CF1AE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90E6541D-0E59-9342-B190-C80BCEC85167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41C41BD1-25D6-004B-82C0-769DBCEE609A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8F0739A5-CFB5-8147-AC4F-E11200571159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929B7328-A32E-4A42-9EC9-D33702C86BC9}"/>
              </a:ext>
            </a:extLst>
          </p:cNvPr>
          <p:cNvGrpSpPr/>
          <p:nvPr/>
        </p:nvGrpSpPr>
        <p:grpSpPr>
          <a:xfrm>
            <a:off x="5624136" y="3805884"/>
            <a:ext cx="72823" cy="2232000"/>
            <a:chOff x="954356" y="3547070"/>
            <a:chExt cx="72823" cy="2495384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7F651B0C-0B63-EF49-9DF1-8991F64C7B4C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01DEF752-154E-4B4F-8A98-247B2883CE44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0E51341F-1B3D-194D-8E39-6A8292F36A0E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F924C2DE-CB17-184B-BF72-A22E1B1CC452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25CE4E16-4FF1-6A40-9957-4DAD14BF1CF9}"/>
              </a:ext>
            </a:extLst>
          </p:cNvPr>
          <p:cNvGrpSpPr/>
          <p:nvPr/>
        </p:nvGrpSpPr>
        <p:grpSpPr>
          <a:xfrm>
            <a:off x="5776948" y="3547070"/>
            <a:ext cx="72823" cy="2495384"/>
            <a:chOff x="954356" y="3547070"/>
            <a:chExt cx="72823" cy="2495384"/>
          </a:xfrm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DF8A4659-6A6E-A441-AE7E-52834A79E033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37D2A9F1-186E-FC4B-920B-6486B68313E7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39F91B67-96B5-4E49-B7D8-03F86917C9C5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F9830DB1-1A62-3545-B616-B1B30E6B655A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B8AED068-AC41-AD4B-99CD-29349A6A282A}"/>
              </a:ext>
            </a:extLst>
          </p:cNvPr>
          <p:cNvGrpSpPr/>
          <p:nvPr/>
        </p:nvGrpSpPr>
        <p:grpSpPr>
          <a:xfrm>
            <a:off x="7317333" y="3551641"/>
            <a:ext cx="72823" cy="2495384"/>
            <a:chOff x="954356" y="3547070"/>
            <a:chExt cx="72823" cy="2495384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EA434FC7-534F-1F4E-ACC4-839C22633184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BD462DAD-DE77-6647-9F01-D828BD6BBE01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271829AF-9450-4944-A7A9-BD33B2CE3869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AED45EF2-DE70-3E4D-B6BE-4A0694724B6B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A595E15C-FDF9-3D46-B7E5-06BDA61B86EB}"/>
              </a:ext>
            </a:extLst>
          </p:cNvPr>
          <p:cNvGrpSpPr/>
          <p:nvPr/>
        </p:nvGrpSpPr>
        <p:grpSpPr>
          <a:xfrm>
            <a:off x="7469733" y="3551641"/>
            <a:ext cx="72823" cy="2495384"/>
            <a:chOff x="954356" y="3547070"/>
            <a:chExt cx="72823" cy="2495384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E70CB9CE-3C35-2148-8F0E-54DFF1992C16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3970AAF2-8863-5146-B541-4608571E9AA1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00A3F8F4-821B-5F4B-ABCB-F5F29A3E0CFE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DAD8DBD2-798B-604A-8A37-11AE6E90CFCC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25AC7A16-736A-CD4B-911F-D74AD3386675}"/>
              </a:ext>
            </a:extLst>
          </p:cNvPr>
          <p:cNvGrpSpPr/>
          <p:nvPr/>
        </p:nvGrpSpPr>
        <p:grpSpPr>
          <a:xfrm>
            <a:off x="7637908" y="4415010"/>
            <a:ext cx="72823" cy="1620000"/>
            <a:chOff x="954356" y="3547070"/>
            <a:chExt cx="72823" cy="2495384"/>
          </a:xfrm>
        </p:grpSpPr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BEA96CB8-2CA6-6E4F-A125-33356350B201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9791F684-FC6C-D94E-B429-521164032587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C7D7B958-49E6-EA44-B88B-4FCDE31E13CD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7A6ED6B6-2DD0-7C43-AE31-1F3AEC9D9F39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D24B47B-4B7E-D04C-98A9-E0D513814EF4}"/>
              </a:ext>
            </a:extLst>
          </p:cNvPr>
          <p:cNvGrpSpPr/>
          <p:nvPr/>
        </p:nvGrpSpPr>
        <p:grpSpPr>
          <a:xfrm>
            <a:off x="7774533" y="3551641"/>
            <a:ext cx="72823" cy="2495384"/>
            <a:chOff x="954356" y="3547070"/>
            <a:chExt cx="72823" cy="2495384"/>
          </a:xfrm>
        </p:grpSpPr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3D9C6609-756D-DF4E-A11F-E0E5B857CDCD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CC4E19DC-0BF8-F24A-90E1-D8F9C4410A26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6C73A0EA-2E94-1548-BCDA-401344B8E2B9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A40F24A9-7E9E-CF44-A599-5C19CB5D1E35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B977EE1E-94C3-5F4B-B896-F400CA8C6242}"/>
              </a:ext>
            </a:extLst>
          </p:cNvPr>
          <p:cNvGrpSpPr/>
          <p:nvPr/>
        </p:nvGrpSpPr>
        <p:grpSpPr>
          <a:xfrm>
            <a:off x="7926521" y="3810455"/>
            <a:ext cx="72823" cy="2232000"/>
            <a:chOff x="954356" y="3547070"/>
            <a:chExt cx="72823" cy="2495384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AC26494B-0BF4-7743-99CB-B3096AB5B481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38E8FA76-C3BF-C042-AF65-D1096BA6A141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4733C84F-0958-9B49-80D4-317735CCE083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CA0C7F9E-11F9-064A-9AFF-0A92B103B063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1117FB42-B11C-9641-A5E8-BF015C8344A5}"/>
              </a:ext>
            </a:extLst>
          </p:cNvPr>
          <p:cNvGrpSpPr/>
          <p:nvPr/>
        </p:nvGrpSpPr>
        <p:grpSpPr>
          <a:xfrm>
            <a:off x="8079333" y="3551641"/>
            <a:ext cx="72823" cy="2495384"/>
            <a:chOff x="954356" y="3547070"/>
            <a:chExt cx="72823" cy="2495384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955655D8-9C64-144C-B2D0-B3A5499F2CE0}"/>
                </a:ext>
              </a:extLst>
            </p:cNvPr>
            <p:cNvSpPr/>
            <p:nvPr/>
          </p:nvSpPr>
          <p:spPr>
            <a:xfrm>
              <a:off x="955179" y="3645243"/>
              <a:ext cx="72000" cy="239721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0680F916-BD82-5549-AFCD-35BBEF2C47C4}"/>
                </a:ext>
              </a:extLst>
            </p:cNvPr>
            <p:cNvSpPr/>
            <p:nvPr/>
          </p:nvSpPr>
          <p:spPr>
            <a:xfrm>
              <a:off x="954356" y="3547070"/>
              <a:ext cx="72411" cy="33624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A5215FE5-7BFF-9047-8FC5-3C154E8AB1BE}"/>
                </a:ext>
              </a:extLst>
            </p:cNvPr>
            <p:cNvSpPr/>
            <p:nvPr/>
          </p:nvSpPr>
          <p:spPr>
            <a:xfrm>
              <a:off x="955179" y="4350454"/>
              <a:ext cx="72000" cy="68400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94476A54-45C4-7D48-9C00-A1012ED0ACBF}"/>
                </a:ext>
              </a:extLst>
            </p:cNvPr>
            <p:cNvSpPr/>
            <p:nvPr/>
          </p:nvSpPr>
          <p:spPr>
            <a:xfrm>
              <a:off x="954768" y="3982167"/>
              <a:ext cx="72000" cy="3600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B8070AD8-9342-8E46-892D-1B231D819C3A}"/>
              </a:ext>
            </a:extLst>
          </p:cNvPr>
          <p:cNvGrpSpPr/>
          <p:nvPr/>
        </p:nvGrpSpPr>
        <p:grpSpPr>
          <a:xfrm>
            <a:off x="6086426" y="4628728"/>
            <a:ext cx="834823" cy="1409156"/>
            <a:chOff x="6086426" y="3542500"/>
            <a:chExt cx="834823" cy="2495384"/>
          </a:xfrm>
        </p:grpSpPr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7F65B31E-3B9B-3146-A5B9-176727D9D028}"/>
                </a:ext>
              </a:extLst>
            </p:cNvPr>
            <p:cNvGrpSpPr/>
            <p:nvPr/>
          </p:nvGrpSpPr>
          <p:grpSpPr>
            <a:xfrm>
              <a:off x="6086426" y="3542500"/>
              <a:ext cx="72823" cy="2495384"/>
              <a:chOff x="954356" y="3547070"/>
              <a:chExt cx="72823" cy="2495384"/>
            </a:xfrm>
          </p:grpSpPr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BDC68FF9-6788-0B4E-938C-72809ECAF725}"/>
                  </a:ext>
                </a:extLst>
              </p:cNvPr>
              <p:cNvSpPr/>
              <p:nvPr/>
            </p:nvSpPr>
            <p:spPr>
              <a:xfrm>
                <a:off x="955179" y="3645243"/>
                <a:ext cx="72000" cy="239721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13300ADA-0932-4C41-8E3D-0B60E68BEE50}"/>
                  </a:ext>
                </a:extLst>
              </p:cNvPr>
              <p:cNvSpPr/>
              <p:nvPr/>
            </p:nvSpPr>
            <p:spPr>
              <a:xfrm>
                <a:off x="954356" y="3547070"/>
                <a:ext cx="72411" cy="336244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D7ACE4FD-44ED-DE42-8B76-4F6DC2D9E74A}"/>
                  </a:ext>
                </a:extLst>
              </p:cNvPr>
              <p:cNvSpPr/>
              <p:nvPr/>
            </p:nvSpPr>
            <p:spPr>
              <a:xfrm>
                <a:off x="955179" y="4350454"/>
                <a:ext cx="72000" cy="68400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E77D95C9-B638-7243-B381-C12B5A5FF38A}"/>
                  </a:ext>
                </a:extLst>
              </p:cNvPr>
              <p:cNvSpPr/>
              <p:nvPr/>
            </p:nvSpPr>
            <p:spPr>
              <a:xfrm>
                <a:off x="954768" y="3982167"/>
                <a:ext cx="72000" cy="36000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D10DBB43-3EB2-5145-9486-DCDFD79E0A91}"/>
                </a:ext>
              </a:extLst>
            </p:cNvPr>
            <p:cNvGrpSpPr/>
            <p:nvPr/>
          </p:nvGrpSpPr>
          <p:grpSpPr>
            <a:xfrm>
              <a:off x="6238826" y="3542500"/>
              <a:ext cx="72823" cy="2495384"/>
              <a:chOff x="954356" y="3547070"/>
              <a:chExt cx="72823" cy="2495384"/>
            </a:xfrm>
          </p:grpSpPr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709ECEEC-5594-FB42-A1B2-FEE1BD6A78EA}"/>
                  </a:ext>
                </a:extLst>
              </p:cNvPr>
              <p:cNvSpPr/>
              <p:nvPr/>
            </p:nvSpPr>
            <p:spPr>
              <a:xfrm>
                <a:off x="955179" y="3645243"/>
                <a:ext cx="72000" cy="239721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02995AFF-7816-784A-820C-522730582145}"/>
                  </a:ext>
                </a:extLst>
              </p:cNvPr>
              <p:cNvSpPr/>
              <p:nvPr/>
            </p:nvSpPr>
            <p:spPr>
              <a:xfrm>
                <a:off x="954356" y="3547070"/>
                <a:ext cx="72411" cy="336244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BFBE1256-058D-C445-8A39-2F660EB6E6BF}"/>
                  </a:ext>
                </a:extLst>
              </p:cNvPr>
              <p:cNvSpPr/>
              <p:nvPr/>
            </p:nvSpPr>
            <p:spPr>
              <a:xfrm>
                <a:off x="955179" y="4350454"/>
                <a:ext cx="72000" cy="68400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BE9EFFD6-DF79-D64F-834C-EE3280ACDD16}"/>
                  </a:ext>
                </a:extLst>
              </p:cNvPr>
              <p:cNvSpPr/>
              <p:nvPr/>
            </p:nvSpPr>
            <p:spPr>
              <a:xfrm>
                <a:off x="954768" y="3982167"/>
                <a:ext cx="72000" cy="36000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BF1FC17D-DEC9-1D4F-B1E0-1AAAD13613AF}"/>
                </a:ext>
              </a:extLst>
            </p:cNvPr>
            <p:cNvGrpSpPr/>
            <p:nvPr/>
          </p:nvGrpSpPr>
          <p:grpSpPr>
            <a:xfrm>
              <a:off x="6407001" y="4405869"/>
              <a:ext cx="72823" cy="1620000"/>
              <a:chOff x="954356" y="3547070"/>
              <a:chExt cx="72823" cy="2495384"/>
            </a:xfrm>
          </p:grpSpPr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66B83F4B-30BE-5046-A923-135F42D94DFC}"/>
                  </a:ext>
                </a:extLst>
              </p:cNvPr>
              <p:cNvSpPr/>
              <p:nvPr/>
            </p:nvSpPr>
            <p:spPr>
              <a:xfrm>
                <a:off x="955179" y="3645243"/>
                <a:ext cx="72000" cy="239721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CA796DCD-D916-624A-9C12-EF3264E6E254}"/>
                  </a:ext>
                </a:extLst>
              </p:cNvPr>
              <p:cNvSpPr/>
              <p:nvPr/>
            </p:nvSpPr>
            <p:spPr>
              <a:xfrm>
                <a:off x="954356" y="3547070"/>
                <a:ext cx="72411" cy="336244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E7A66851-2340-DB4A-BB92-BA8DC7CF8F64}"/>
                  </a:ext>
                </a:extLst>
              </p:cNvPr>
              <p:cNvSpPr/>
              <p:nvPr/>
            </p:nvSpPr>
            <p:spPr>
              <a:xfrm>
                <a:off x="955179" y="4350454"/>
                <a:ext cx="72000" cy="68400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A1E7976E-4406-354F-8CEE-D718A1B8B920}"/>
                  </a:ext>
                </a:extLst>
              </p:cNvPr>
              <p:cNvSpPr/>
              <p:nvPr/>
            </p:nvSpPr>
            <p:spPr>
              <a:xfrm>
                <a:off x="954768" y="3982167"/>
                <a:ext cx="72000" cy="36000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597FCB32-C84B-7949-8407-0C33D9D9B6C3}"/>
                </a:ext>
              </a:extLst>
            </p:cNvPr>
            <p:cNvGrpSpPr/>
            <p:nvPr/>
          </p:nvGrpSpPr>
          <p:grpSpPr>
            <a:xfrm>
              <a:off x="6543626" y="3542500"/>
              <a:ext cx="72823" cy="2495384"/>
              <a:chOff x="954356" y="3547070"/>
              <a:chExt cx="72823" cy="2495384"/>
            </a:xfrm>
          </p:grpSpPr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2A463656-835A-0945-AEFA-E2F9716A8F70}"/>
                  </a:ext>
                </a:extLst>
              </p:cNvPr>
              <p:cNvSpPr/>
              <p:nvPr/>
            </p:nvSpPr>
            <p:spPr>
              <a:xfrm>
                <a:off x="955179" y="3645243"/>
                <a:ext cx="72000" cy="239721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8F3299DD-15DA-C343-A239-DB92F46F1F62}"/>
                  </a:ext>
                </a:extLst>
              </p:cNvPr>
              <p:cNvSpPr/>
              <p:nvPr/>
            </p:nvSpPr>
            <p:spPr>
              <a:xfrm>
                <a:off x="954356" y="3547070"/>
                <a:ext cx="72411" cy="336244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2122AFE1-2EA6-DE42-9379-6D86CD3B3E87}"/>
                  </a:ext>
                </a:extLst>
              </p:cNvPr>
              <p:cNvSpPr/>
              <p:nvPr/>
            </p:nvSpPr>
            <p:spPr>
              <a:xfrm>
                <a:off x="955179" y="4350454"/>
                <a:ext cx="72000" cy="68400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2F1EC71E-3D96-B54D-9FF6-08F29536C684}"/>
                  </a:ext>
                </a:extLst>
              </p:cNvPr>
              <p:cNvSpPr/>
              <p:nvPr/>
            </p:nvSpPr>
            <p:spPr>
              <a:xfrm>
                <a:off x="954768" y="3982167"/>
                <a:ext cx="72000" cy="36000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166FD1E3-F5FE-E149-A531-98BDC2625A5A}"/>
                </a:ext>
              </a:extLst>
            </p:cNvPr>
            <p:cNvGrpSpPr/>
            <p:nvPr/>
          </p:nvGrpSpPr>
          <p:grpSpPr>
            <a:xfrm>
              <a:off x="6695614" y="3801314"/>
              <a:ext cx="72823" cy="2232000"/>
              <a:chOff x="954356" y="3547070"/>
              <a:chExt cx="72823" cy="2495384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8ECDE938-945C-814D-BCFA-130C1998C942}"/>
                  </a:ext>
                </a:extLst>
              </p:cNvPr>
              <p:cNvSpPr/>
              <p:nvPr/>
            </p:nvSpPr>
            <p:spPr>
              <a:xfrm>
                <a:off x="955179" y="3645243"/>
                <a:ext cx="72000" cy="239721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8F48AFDB-C185-C64B-A1F5-FEA3A68BF203}"/>
                  </a:ext>
                </a:extLst>
              </p:cNvPr>
              <p:cNvSpPr/>
              <p:nvPr/>
            </p:nvSpPr>
            <p:spPr>
              <a:xfrm>
                <a:off x="954356" y="3547070"/>
                <a:ext cx="72411" cy="336244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F9FDDC82-27A4-DB43-A7A7-62FF30CFAEA1}"/>
                  </a:ext>
                </a:extLst>
              </p:cNvPr>
              <p:cNvSpPr/>
              <p:nvPr/>
            </p:nvSpPr>
            <p:spPr>
              <a:xfrm>
                <a:off x="955179" y="4350454"/>
                <a:ext cx="72000" cy="68400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039E79E0-5699-EE40-9535-8EDD8E8726C6}"/>
                  </a:ext>
                </a:extLst>
              </p:cNvPr>
              <p:cNvSpPr/>
              <p:nvPr/>
            </p:nvSpPr>
            <p:spPr>
              <a:xfrm>
                <a:off x="954768" y="3982167"/>
                <a:ext cx="72000" cy="36000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B26B1D9C-AE01-1C4B-8B72-091EFD055362}"/>
                </a:ext>
              </a:extLst>
            </p:cNvPr>
            <p:cNvGrpSpPr/>
            <p:nvPr/>
          </p:nvGrpSpPr>
          <p:grpSpPr>
            <a:xfrm>
              <a:off x="6848426" y="3542500"/>
              <a:ext cx="72823" cy="2495384"/>
              <a:chOff x="954356" y="3547070"/>
              <a:chExt cx="72823" cy="2495384"/>
            </a:xfrm>
          </p:grpSpPr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60237E9F-FFC5-C74E-912C-06F821B487B1}"/>
                  </a:ext>
                </a:extLst>
              </p:cNvPr>
              <p:cNvSpPr/>
              <p:nvPr/>
            </p:nvSpPr>
            <p:spPr>
              <a:xfrm>
                <a:off x="955179" y="3645243"/>
                <a:ext cx="72000" cy="239721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A512D188-8089-0940-BFB0-630519C022CF}"/>
                  </a:ext>
                </a:extLst>
              </p:cNvPr>
              <p:cNvSpPr/>
              <p:nvPr/>
            </p:nvSpPr>
            <p:spPr>
              <a:xfrm>
                <a:off x="954356" y="3547070"/>
                <a:ext cx="72411" cy="336244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0CA105EF-A998-E942-A7A2-9E2794EE27CC}"/>
                  </a:ext>
                </a:extLst>
              </p:cNvPr>
              <p:cNvSpPr/>
              <p:nvPr/>
            </p:nvSpPr>
            <p:spPr>
              <a:xfrm>
                <a:off x="955179" y="4350454"/>
                <a:ext cx="72000" cy="68400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7395E17-85BA-2141-B6B9-7B47FC4D8174}"/>
                  </a:ext>
                </a:extLst>
              </p:cNvPr>
              <p:cNvSpPr/>
              <p:nvPr/>
            </p:nvSpPr>
            <p:spPr>
              <a:xfrm>
                <a:off x="954768" y="3982167"/>
                <a:ext cx="72000" cy="36000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4502321F-1DB4-CD4E-9237-FA8FCD8E4288}"/>
              </a:ext>
            </a:extLst>
          </p:cNvPr>
          <p:cNvGrpSpPr/>
          <p:nvPr/>
        </p:nvGrpSpPr>
        <p:grpSpPr>
          <a:xfrm>
            <a:off x="3607348" y="4634856"/>
            <a:ext cx="834823" cy="1409156"/>
            <a:chOff x="6086426" y="3542500"/>
            <a:chExt cx="834823" cy="2495384"/>
          </a:xfrm>
        </p:grpSpPr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CA48A97C-D08C-F049-9B11-1F2451D16000}"/>
                </a:ext>
              </a:extLst>
            </p:cNvPr>
            <p:cNvGrpSpPr/>
            <p:nvPr/>
          </p:nvGrpSpPr>
          <p:grpSpPr>
            <a:xfrm>
              <a:off x="6086426" y="3542500"/>
              <a:ext cx="72823" cy="2495384"/>
              <a:chOff x="954356" y="3547070"/>
              <a:chExt cx="72823" cy="2495384"/>
            </a:xfrm>
          </p:grpSpPr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DFB44EBE-62B6-2C4A-9AC1-553229628F7B}"/>
                  </a:ext>
                </a:extLst>
              </p:cNvPr>
              <p:cNvSpPr/>
              <p:nvPr/>
            </p:nvSpPr>
            <p:spPr>
              <a:xfrm>
                <a:off x="955179" y="3645243"/>
                <a:ext cx="72000" cy="239721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937D55B5-E8BD-C840-8B37-2DE7CDDF5808}"/>
                  </a:ext>
                </a:extLst>
              </p:cNvPr>
              <p:cNvSpPr/>
              <p:nvPr/>
            </p:nvSpPr>
            <p:spPr>
              <a:xfrm>
                <a:off x="954356" y="3547070"/>
                <a:ext cx="72411" cy="336244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197" name="Rectangle 196">
                <a:extLst>
                  <a:ext uri="{FF2B5EF4-FFF2-40B4-BE49-F238E27FC236}">
                    <a16:creationId xmlns:a16="http://schemas.microsoft.com/office/drawing/2014/main" id="{9229B435-804C-9D4B-B3F0-B916E1C66A06}"/>
                  </a:ext>
                </a:extLst>
              </p:cNvPr>
              <p:cNvSpPr/>
              <p:nvPr/>
            </p:nvSpPr>
            <p:spPr>
              <a:xfrm>
                <a:off x="955179" y="4350454"/>
                <a:ext cx="72000" cy="68400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C35F54F7-BFA1-C945-8D43-8F911B5D29AD}"/>
                  </a:ext>
                </a:extLst>
              </p:cNvPr>
              <p:cNvSpPr/>
              <p:nvPr/>
            </p:nvSpPr>
            <p:spPr>
              <a:xfrm>
                <a:off x="954768" y="3982167"/>
                <a:ext cx="72000" cy="36000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</p:grpSp>
        <p:grpSp>
          <p:nvGrpSpPr>
            <p:cNvPr id="170" name="Group 169">
              <a:extLst>
                <a:ext uri="{FF2B5EF4-FFF2-40B4-BE49-F238E27FC236}">
                  <a16:creationId xmlns:a16="http://schemas.microsoft.com/office/drawing/2014/main" id="{A2DBF833-47A7-544C-A24B-4D9CD5CBA9C4}"/>
                </a:ext>
              </a:extLst>
            </p:cNvPr>
            <p:cNvGrpSpPr/>
            <p:nvPr/>
          </p:nvGrpSpPr>
          <p:grpSpPr>
            <a:xfrm>
              <a:off x="6238826" y="3542500"/>
              <a:ext cx="72823" cy="2495384"/>
              <a:chOff x="954356" y="3547070"/>
              <a:chExt cx="72823" cy="2495384"/>
            </a:xfrm>
          </p:grpSpPr>
          <p:sp>
            <p:nvSpPr>
              <p:cNvPr id="191" name="Rectangle 190">
                <a:extLst>
                  <a:ext uri="{FF2B5EF4-FFF2-40B4-BE49-F238E27FC236}">
                    <a16:creationId xmlns:a16="http://schemas.microsoft.com/office/drawing/2014/main" id="{83606BA8-8218-6A44-B058-B862AD7ACF69}"/>
                  </a:ext>
                </a:extLst>
              </p:cNvPr>
              <p:cNvSpPr/>
              <p:nvPr/>
            </p:nvSpPr>
            <p:spPr>
              <a:xfrm>
                <a:off x="955179" y="3645243"/>
                <a:ext cx="72000" cy="239721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id="{79BE87CB-52BE-A843-992E-C67889801D82}"/>
                  </a:ext>
                </a:extLst>
              </p:cNvPr>
              <p:cNvSpPr/>
              <p:nvPr/>
            </p:nvSpPr>
            <p:spPr>
              <a:xfrm>
                <a:off x="954356" y="3547070"/>
                <a:ext cx="72411" cy="336244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id="{FB0AB06A-47B7-BD46-A91D-9F60F6256D3B}"/>
                  </a:ext>
                </a:extLst>
              </p:cNvPr>
              <p:cNvSpPr/>
              <p:nvPr/>
            </p:nvSpPr>
            <p:spPr>
              <a:xfrm>
                <a:off x="955179" y="4350454"/>
                <a:ext cx="72000" cy="68400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E677C217-7920-834A-8D0A-8F2DEFBB6150}"/>
                  </a:ext>
                </a:extLst>
              </p:cNvPr>
              <p:cNvSpPr/>
              <p:nvPr/>
            </p:nvSpPr>
            <p:spPr>
              <a:xfrm>
                <a:off x="954768" y="3982167"/>
                <a:ext cx="72000" cy="36000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</p:grp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0D6180E9-9E5E-5142-B977-9BD94D911EE2}"/>
                </a:ext>
              </a:extLst>
            </p:cNvPr>
            <p:cNvGrpSpPr/>
            <p:nvPr/>
          </p:nvGrpSpPr>
          <p:grpSpPr>
            <a:xfrm>
              <a:off x="6407001" y="4405869"/>
              <a:ext cx="72823" cy="1620000"/>
              <a:chOff x="954356" y="3547070"/>
              <a:chExt cx="72823" cy="2495384"/>
            </a:xfrm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F5084E5D-01E1-894E-8B09-9503773CE2B3}"/>
                  </a:ext>
                </a:extLst>
              </p:cNvPr>
              <p:cNvSpPr/>
              <p:nvPr/>
            </p:nvSpPr>
            <p:spPr>
              <a:xfrm>
                <a:off x="955179" y="3645243"/>
                <a:ext cx="72000" cy="239721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188" name="Rectangle 187">
                <a:extLst>
                  <a:ext uri="{FF2B5EF4-FFF2-40B4-BE49-F238E27FC236}">
                    <a16:creationId xmlns:a16="http://schemas.microsoft.com/office/drawing/2014/main" id="{3BE36D46-13B6-4A4D-B726-8A6350BCABF7}"/>
                  </a:ext>
                </a:extLst>
              </p:cNvPr>
              <p:cNvSpPr/>
              <p:nvPr/>
            </p:nvSpPr>
            <p:spPr>
              <a:xfrm>
                <a:off x="954356" y="3547070"/>
                <a:ext cx="72411" cy="336244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189" name="Rectangle 188">
                <a:extLst>
                  <a:ext uri="{FF2B5EF4-FFF2-40B4-BE49-F238E27FC236}">
                    <a16:creationId xmlns:a16="http://schemas.microsoft.com/office/drawing/2014/main" id="{2AF5FF4D-782D-4B42-900B-84F674F195F2}"/>
                  </a:ext>
                </a:extLst>
              </p:cNvPr>
              <p:cNvSpPr/>
              <p:nvPr/>
            </p:nvSpPr>
            <p:spPr>
              <a:xfrm>
                <a:off x="955179" y="4350454"/>
                <a:ext cx="72000" cy="68400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190" name="Rectangle 189">
                <a:extLst>
                  <a:ext uri="{FF2B5EF4-FFF2-40B4-BE49-F238E27FC236}">
                    <a16:creationId xmlns:a16="http://schemas.microsoft.com/office/drawing/2014/main" id="{AF88BEFA-20CC-1944-83A9-5A72A66C4C09}"/>
                  </a:ext>
                </a:extLst>
              </p:cNvPr>
              <p:cNvSpPr/>
              <p:nvPr/>
            </p:nvSpPr>
            <p:spPr>
              <a:xfrm>
                <a:off x="954768" y="3982167"/>
                <a:ext cx="72000" cy="36000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</p:grp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14A23CBB-8F32-DB45-A27B-F91471CE1565}"/>
                </a:ext>
              </a:extLst>
            </p:cNvPr>
            <p:cNvGrpSpPr/>
            <p:nvPr/>
          </p:nvGrpSpPr>
          <p:grpSpPr>
            <a:xfrm>
              <a:off x="6543626" y="3542500"/>
              <a:ext cx="72823" cy="2495384"/>
              <a:chOff x="954356" y="3547070"/>
              <a:chExt cx="72823" cy="2495384"/>
            </a:xfrm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71766D30-FABC-874C-9A23-66D017AEC9EA}"/>
                  </a:ext>
                </a:extLst>
              </p:cNvPr>
              <p:cNvSpPr/>
              <p:nvPr/>
            </p:nvSpPr>
            <p:spPr>
              <a:xfrm>
                <a:off x="955179" y="3645243"/>
                <a:ext cx="72000" cy="239721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9C2DD92C-4AAF-7F49-8322-BC31B29C928E}"/>
                  </a:ext>
                </a:extLst>
              </p:cNvPr>
              <p:cNvSpPr/>
              <p:nvPr/>
            </p:nvSpPr>
            <p:spPr>
              <a:xfrm>
                <a:off x="954356" y="3547070"/>
                <a:ext cx="72411" cy="336244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0B22058E-9E5F-BD45-868A-58EC52419617}"/>
                  </a:ext>
                </a:extLst>
              </p:cNvPr>
              <p:cNvSpPr/>
              <p:nvPr/>
            </p:nvSpPr>
            <p:spPr>
              <a:xfrm>
                <a:off x="955179" y="4350454"/>
                <a:ext cx="72000" cy="68400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id="{CE2114A6-067D-7B48-9DDB-98DF36103930}"/>
                  </a:ext>
                </a:extLst>
              </p:cNvPr>
              <p:cNvSpPr/>
              <p:nvPr/>
            </p:nvSpPr>
            <p:spPr>
              <a:xfrm>
                <a:off x="954768" y="3982167"/>
                <a:ext cx="72000" cy="36000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7DEAC0E1-A979-1D4D-A776-8B31E59BD6C9}"/>
                </a:ext>
              </a:extLst>
            </p:cNvPr>
            <p:cNvGrpSpPr/>
            <p:nvPr/>
          </p:nvGrpSpPr>
          <p:grpSpPr>
            <a:xfrm>
              <a:off x="6695614" y="3801314"/>
              <a:ext cx="72823" cy="2232000"/>
              <a:chOff x="954356" y="3547070"/>
              <a:chExt cx="72823" cy="2495384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9C782D0C-7955-D84A-AD0D-5016FC167319}"/>
                  </a:ext>
                </a:extLst>
              </p:cNvPr>
              <p:cNvSpPr/>
              <p:nvPr/>
            </p:nvSpPr>
            <p:spPr>
              <a:xfrm>
                <a:off x="955179" y="3645243"/>
                <a:ext cx="72000" cy="239721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15F01942-91C7-A14D-A761-93BE14BA594E}"/>
                  </a:ext>
                </a:extLst>
              </p:cNvPr>
              <p:cNvSpPr/>
              <p:nvPr/>
            </p:nvSpPr>
            <p:spPr>
              <a:xfrm>
                <a:off x="954356" y="3547070"/>
                <a:ext cx="72411" cy="336244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D7055556-DEF2-324A-AF3F-A1D3902398A4}"/>
                  </a:ext>
                </a:extLst>
              </p:cNvPr>
              <p:cNvSpPr/>
              <p:nvPr/>
            </p:nvSpPr>
            <p:spPr>
              <a:xfrm>
                <a:off x="955179" y="4350454"/>
                <a:ext cx="72000" cy="68400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id="{DB84ADBF-0A69-924D-AACF-340ACA3BF5FF}"/>
                  </a:ext>
                </a:extLst>
              </p:cNvPr>
              <p:cNvSpPr/>
              <p:nvPr/>
            </p:nvSpPr>
            <p:spPr>
              <a:xfrm>
                <a:off x="954768" y="3982167"/>
                <a:ext cx="72000" cy="36000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</p:grp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8F358028-6293-064E-A785-2AE27C8B6729}"/>
                </a:ext>
              </a:extLst>
            </p:cNvPr>
            <p:cNvGrpSpPr/>
            <p:nvPr/>
          </p:nvGrpSpPr>
          <p:grpSpPr>
            <a:xfrm>
              <a:off x="6848426" y="3542500"/>
              <a:ext cx="72823" cy="2495384"/>
              <a:chOff x="954356" y="3547070"/>
              <a:chExt cx="72823" cy="2495384"/>
            </a:xfrm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2BA603B6-63AE-1D48-9A1C-42CAC650B0CE}"/>
                  </a:ext>
                </a:extLst>
              </p:cNvPr>
              <p:cNvSpPr/>
              <p:nvPr/>
            </p:nvSpPr>
            <p:spPr>
              <a:xfrm>
                <a:off x="955179" y="3645243"/>
                <a:ext cx="72000" cy="239721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id="{2F801AD3-C54E-F544-BEAF-95CA9C768D17}"/>
                  </a:ext>
                </a:extLst>
              </p:cNvPr>
              <p:cNvSpPr/>
              <p:nvPr/>
            </p:nvSpPr>
            <p:spPr>
              <a:xfrm>
                <a:off x="954356" y="3547070"/>
                <a:ext cx="72411" cy="336244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55798AB0-3E76-394C-ADA0-B613393D62AC}"/>
                  </a:ext>
                </a:extLst>
              </p:cNvPr>
              <p:cNvSpPr/>
              <p:nvPr/>
            </p:nvSpPr>
            <p:spPr>
              <a:xfrm>
                <a:off x="955179" y="4350454"/>
                <a:ext cx="72000" cy="68400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175814B1-C16C-104A-A4D5-B7223E75C412}"/>
                  </a:ext>
                </a:extLst>
              </p:cNvPr>
              <p:cNvSpPr/>
              <p:nvPr/>
            </p:nvSpPr>
            <p:spPr>
              <a:xfrm>
                <a:off x="954768" y="3982167"/>
                <a:ext cx="72000" cy="36000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</p:grpSp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B2BA48DA-51B5-1A49-B816-97B03459AB04}"/>
              </a:ext>
            </a:extLst>
          </p:cNvPr>
          <p:cNvGrpSpPr/>
          <p:nvPr/>
        </p:nvGrpSpPr>
        <p:grpSpPr>
          <a:xfrm>
            <a:off x="2424353" y="3845257"/>
            <a:ext cx="834823" cy="2181635"/>
            <a:chOff x="6086426" y="3542500"/>
            <a:chExt cx="834823" cy="2495384"/>
          </a:xfrm>
        </p:grpSpPr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4CB36AB7-F023-A640-BDF3-34B412063359}"/>
                </a:ext>
              </a:extLst>
            </p:cNvPr>
            <p:cNvGrpSpPr/>
            <p:nvPr/>
          </p:nvGrpSpPr>
          <p:grpSpPr>
            <a:xfrm>
              <a:off x="6086426" y="3542500"/>
              <a:ext cx="72823" cy="2495384"/>
              <a:chOff x="954356" y="3547070"/>
              <a:chExt cx="72823" cy="2495384"/>
            </a:xfrm>
          </p:grpSpPr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A80819E6-FF14-BE46-B71F-C2A260757147}"/>
                  </a:ext>
                </a:extLst>
              </p:cNvPr>
              <p:cNvSpPr/>
              <p:nvPr/>
            </p:nvSpPr>
            <p:spPr>
              <a:xfrm>
                <a:off x="955179" y="3645243"/>
                <a:ext cx="72000" cy="239721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227" name="Rectangle 226">
                <a:extLst>
                  <a:ext uri="{FF2B5EF4-FFF2-40B4-BE49-F238E27FC236}">
                    <a16:creationId xmlns:a16="http://schemas.microsoft.com/office/drawing/2014/main" id="{425386AC-2200-D649-9DF0-899396C8E015}"/>
                  </a:ext>
                </a:extLst>
              </p:cNvPr>
              <p:cNvSpPr/>
              <p:nvPr/>
            </p:nvSpPr>
            <p:spPr>
              <a:xfrm>
                <a:off x="954356" y="3547070"/>
                <a:ext cx="72411" cy="336244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228" name="Rectangle 227">
                <a:extLst>
                  <a:ext uri="{FF2B5EF4-FFF2-40B4-BE49-F238E27FC236}">
                    <a16:creationId xmlns:a16="http://schemas.microsoft.com/office/drawing/2014/main" id="{18FE5288-9255-FE45-87BF-E7284E01880B}"/>
                  </a:ext>
                </a:extLst>
              </p:cNvPr>
              <p:cNvSpPr/>
              <p:nvPr/>
            </p:nvSpPr>
            <p:spPr>
              <a:xfrm>
                <a:off x="955179" y="4350454"/>
                <a:ext cx="72000" cy="68400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F0E10CA0-E7C7-9945-97B2-59C18A11E388}"/>
                  </a:ext>
                </a:extLst>
              </p:cNvPr>
              <p:cNvSpPr/>
              <p:nvPr/>
            </p:nvSpPr>
            <p:spPr>
              <a:xfrm>
                <a:off x="954768" y="3982167"/>
                <a:ext cx="72000" cy="36000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</p:grpSp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B3F1AD51-D3AA-ED4D-97E7-5F4B85A935FB}"/>
                </a:ext>
              </a:extLst>
            </p:cNvPr>
            <p:cNvGrpSpPr/>
            <p:nvPr/>
          </p:nvGrpSpPr>
          <p:grpSpPr>
            <a:xfrm>
              <a:off x="6238826" y="3542500"/>
              <a:ext cx="72823" cy="2495384"/>
              <a:chOff x="954356" y="3547070"/>
              <a:chExt cx="72823" cy="2495384"/>
            </a:xfrm>
          </p:grpSpPr>
          <p:sp>
            <p:nvSpPr>
              <p:cNvPr id="222" name="Rectangle 221">
                <a:extLst>
                  <a:ext uri="{FF2B5EF4-FFF2-40B4-BE49-F238E27FC236}">
                    <a16:creationId xmlns:a16="http://schemas.microsoft.com/office/drawing/2014/main" id="{5E4D7142-F5C8-4D4F-8057-0B70AC122DDE}"/>
                  </a:ext>
                </a:extLst>
              </p:cNvPr>
              <p:cNvSpPr/>
              <p:nvPr/>
            </p:nvSpPr>
            <p:spPr>
              <a:xfrm>
                <a:off x="955179" y="3645243"/>
                <a:ext cx="72000" cy="239721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223" name="Rectangle 222">
                <a:extLst>
                  <a:ext uri="{FF2B5EF4-FFF2-40B4-BE49-F238E27FC236}">
                    <a16:creationId xmlns:a16="http://schemas.microsoft.com/office/drawing/2014/main" id="{1CB99338-EACC-314E-8D22-E1144E03A0BD}"/>
                  </a:ext>
                </a:extLst>
              </p:cNvPr>
              <p:cNvSpPr/>
              <p:nvPr/>
            </p:nvSpPr>
            <p:spPr>
              <a:xfrm>
                <a:off x="954356" y="3547070"/>
                <a:ext cx="72411" cy="336244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9E0E61DE-82F6-C042-A3FF-5DB5A85EC594}"/>
                  </a:ext>
                </a:extLst>
              </p:cNvPr>
              <p:cNvSpPr/>
              <p:nvPr/>
            </p:nvSpPr>
            <p:spPr>
              <a:xfrm>
                <a:off x="955179" y="4350454"/>
                <a:ext cx="72000" cy="68400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04E470BC-84AA-8643-8037-93B08115D665}"/>
                  </a:ext>
                </a:extLst>
              </p:cNvPr>
              <p:cNvSpPr/>
              <p:nvPr/>
            </p:nvSpPr>
            <p:spPr>
              <a:xfrm>
                <a:off x="954768" y="3982167"/>
                <a:ext cx="72000" cy="36000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EC196133-6017-6E4D-8C29-D84687E91841}"/>
                </a:ext>
              </a:extLst>
            </p:cNvPr>
            <p:cNvGrpSpPr/>
            <p:nvPr/>
          </p:nvGrpSpPr>
          <p:grpSpPr>
            <a:xfrm>
              <a:off x="6407001" y="4405869"/>
              <a:ext cx="72823" cy="1620000"/>
              <a:chOff x="954356" y="3547070"/>
              <a:chExt cx="72823" cy="2495384"/>
            </a:xfrm>
          </p:grpSpPr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id="{48E8C4E4-0049-1340-85D2-0A63819F2FFE}"/>
                  </a:ext>
                </a:extLst>
              </p:cNvPr>
              <p:cNvSpPr/>
              <p:nvPr/>
            </p:nvSpPr>
            <p:spPr>
              <a:xfrm>
                <a:off x="955179" y="3645243"/>
                <a:ext cx="72000" cy="239721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FF0FA31E-E0AE-994B-87F9-6A591CE91FC6}"/>
                  </a:ext>
                </a:extLst>
              </p:cNvPr>
              <p:cNvSpPr/>
              <p:nvPr/>
            </p:nvSpPr>
            <p:spPr>
              <a:xfrm>
                <a:off x="954356" y="3547070"/>
                <a:ext cx="72411" cy="336244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2C2F9C08-9F56-884F-A6CF-8282A57BDB07}"/>
                  </a:ext>
                </a:extLst>
              </p:cNvPr>
              <p:cNvSpPr/>
              <p:nvPr/>
            </p:nvSpPr>
            <p:spPr>
              <a:xfrm>
                <a:off x="955179" y="4350454"/>
                <a:ext cx="72000" cy="68400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221" name="Rectangle 220">
                <a:extLst>
                  <a:ext uri="{FF2B5EF4-FFF2-40B4-BE49-F238E27FC236}">
                    <a16:creationId xmlns:a16="http://schemas.microsoft.com/office/drawing/2014/main" id="{83FB6E63-58A8-FB43-9651-4DF0BD8D2DB8}"/>
                  </a:ext>
                </a:extLst>
              </p:cNvPr>
              <p:cNvSpPr/>
              <p:nvPr/>
            </p:nvSpPr>
            <p:spPr>
              <a:xfrm>
                <a:off x="954768" y="3982167"/>
                <a:ext cx="72000" cy="36000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</p:grpSp>
        <p:grpSp>
          <p:nvGrpSpPr>
            <p:cNvPr id="203" name="Group 202">
              <a:extLst>
                <a:ext uri="{FF2B5EF4-FFF2-40B4-BE49-F238E27FC236}">
                  <a16:creationId xmlns:a16="http://schemas.microsoft.com/office/drawing/2014/main" id="{56DD1DA0-01A7-D24C-868D-F4967529F560}"/>
                </a:ext>
              </a:extLst>
            </p:cNvPr>
            <p:cNvGrpSpPr/>
            <p:nvPr/>
          </p:nvGrpSpPr>
          <p:grpSpPr>
            <a:xfrm>
              <a:off x="6543626" y="3542500"/>
              <a:ext cx="72823" cy="2495384"/>
              <a:chOff x="954356" y="3547070"/>
              <a:chExt cx="72823" cy="2495384"/>
            </a:xfrm>
          </p:grpSpPr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id="{56C4CDC1-0922-7B41-9D02-F37192ED155F}"/>
                  </a:ext>
                </a:extLst>
              </p:cNvPr>
              <p:cNvSpPr/>
              <p:nvPr/>
            </p:nvSpPr>
            <p:spPr>
              <a:xfrm>
                <a:off x="955179" y="3645243"/>
                <a:ext cx="72000" cy="239721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id="{9D44574F-CA09-B34D-9C5B-4F3299BAB969}"/>
                  </a:ext>
                </a:extLst>
              </p:cNvPr>
              <p:cNvSpPr/>
              <p:nvPr/>
            </p:nvSpPr>
            <p:spPr>
              <a:xfrm>
                <a:off x="954356" y="3547070"/>
                <a:ext cx="72411" cy="336244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id="{81464BCA-038E-A24F-BC64-C9EA489183DF}"/>
                  </a:ext>
                </a:extLst>
              </p:cNvPr>
              <p:cNvSpPr/>
              <p:nvPr/>
            </p:nvSpPr>
            <p:spPr>
              <a:xfrm>
                <a:off x="955179" y="4350454"/>
                <a:ext cx="72000" cy="68400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id="{1B17EAD4-DD75-614C-BFA3-A713C0A9AEB6}"/>
                  </a:ext>
                </a:extLst>
              </p:cNvPr>
              <p:cNvSpPr/>
              <p:nvPr/>
            </p:nvSpPr>
            <p:spPr>
              <a:xfrm>
                <a:off x="954768" y="3982167"/>
                <a:ext cx="72000" cy="36000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</p:grp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1D146268-CAAD-BC4B-94C9-D58BAFFBEE2A}"/>
                </a:ext>
              </a:extLst>
            </p:cNvPr>
            <p:cNvGrpSpPr/>
            <p:nvPr/>
          </p:nvGrpSpPr>
          <p:grpSpPr>
            <a:xfrm>
              <a:off x="6695614" y="3801314"/>
              <a:ext cx="72823" cy="2232000"/>
              <a:chOff x="954356" y="3547070"/>
              <a:chExt cx="72823" cy="2495384"/>
            </a:xfrm>
          </p:grpSpPr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48B08095-3134-2749-8BFD-948E9C5ABAF1}"/>
                  </a:ext>
                </a:extLst>
              </p:cNvPr>
              <p:cNvSpPr/>
              <p:nvPr/>
            </p:nvSpPr>
            <p:spPr>
              <a:xfrm>
                <a:off x="955179" y="3645243"/>
                <a:ext cx="72000" cy="239721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F7E9EFF3-B080-D246-8538-D22E0D1572E8}"/>
                  </a:ext>
                </a:extLst>
              </p:cNvPr>
              <p:cNvSpPr/>
              <p:nvPr/>
            </p:nvSpPr>
            <p:spPr>
              <a:xfrm>
                <a:off x="954356" y="3547070"/>
                <a:ext cx="72411" cy="336244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id="{3F61711D-4CB2-CB4B-A595-014EA242BEED}"/>
                  </a:ext>
                </a:extLst>
              </p:cNvPr>
              <p:cNvSpPr/>
              <p:nvPr/>
            </p:nvSpPr>
            <p:spPr>
              <a:xfrm>
                <a:off x="955179" y="4350454"/>
                <a:ext cx="72000" cy="68400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213" name="Rectangle 212">
                <a:extLst>
                  <a:ext uri="{FF2B5EF4-FFF2-40B4-BE49-F238E27FC236}">
                    <a16:creationId xmlns:a16="http://schemas.microsoft.com/office/drawing/2014/main" id="{C3D221CD-6454-644D-93CC-534628F3E9B6}"/>
                  </a:ext>
                </a:extLst>
              </p:cNvPr>
              <p:cNvSpPr/>
              <p:nvPr/>
            </p:nvSpPr>
            <p:spPr>
              <a:xfrm>
                <a:off x="954768" y="3982167"/>
                <a:ext cx="72000" cy="36000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B735DE37-301D-2843-80C8-28C43F408F66}"/>
                </a:ext>
              </a:extLst>
            </p:cNvPr>
            <p:cNvGrpSpPr/>
            <p:nvPr/>
          </p:nvGrpSpPr>
          <p:grpSpPr>
            <a:xfrm>
              <a:off x="6848426" y="3542500"/>
              <a:ext cx="72823" cy="2495384"/>
              <a:chOff x="954356" y="3547070"/>
              <a:chExt cx="72823" cy="2495384"/>
            </a:xfrm>
          </p:grpSpPr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id="{87F7DE1B-CED8-5E40-92D6-C2CC9A476A9E}"/>
                  </a:ext>
                </a:extLst>
              </p:cNvPr>
              <p:cNvSpPr/>
              <p:nvPr/>
            </p:nvSpPr>
            <p:spPr>
              <a:xfrm>
                <a:off x="955179" y="3645243"/>
                <a:ext cx="72000" cy="239721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207" name="Rectangle 206">
                <a:extLst>
                  <a:ext uri="{FF2B5EF4-FFF2-40B4-BE49-F238E27FC236}">
                    <a16:creationId xmlns:a16="http://schemas.microsoft.com/office/drawing/2014/main" id="{BD52A2C2-1993-CF4A-95BA-5C663706580D}"/>
                  </a:ext>
                </a:extLst>
              </p:cNvPr>
              <p:cNvSpPr/>
              <p:nvPr/>
            </p:nvSpPr>
            <p:spPr>
              <a:xfrm>
                <a:off x="954356" y="3547070"/>
                <a:ext cx="72411" cy="336244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2DE9A613-8C8D-D744-9032-4DBE8CB49899}"/>
                  </a:ext>
                </a:extLst>
              </p:cNvPr>
              <p:cNvSpPr/>
              <p:nvPr/>
            </p:nvSpPr>
            <p:spPr>
              <a:xfrm>
                <a:off x="955179" y="4350454"/>
                <a:ext cx="72000" cy="684000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825EDA50-BDB6-BF4A-B014-9A747CF37097}"/>
                  </a:ext>
                </a:extLst>
              </p:cNvPr>
              <p:cNvSpPr/>
              <p:nvPr/>
            </p:nvSpPr>
            <p:spPr>
              <a:xfrm>
                <a:off x="954768" y="3982167"/>
                <a:ext cx="72000" cy="360000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b="1"/>
              </a:p>
            </p:txBody>
          </p:sp>
        </p:grpSp>
      </p:grpSp>
      <p:sp>
        <p:nvSpPr>
          <p:cNvPr id="230" name="TextBox 229">
            <a:extLst>
              <a:ext uri="{FF2B5EF4-FFF2-40B4-BE49-F238E27FC236}">
                <a16:creationId xmlns:a16="http://schemas.microsoft.com/office/drawing/2014/main" id="{1770DA01-8116-FD40-8D44-C846B36306C5}"/>
              </a:ext>
            </a:extLst>
          </p:cNvPr>
          <p:cNvSpPr txBox="1"/>
          <p:nvPr/>
        </p:nvSpPr>
        <p:spPr>
          <a:xfrm>
            <a:off x="3475424" y="6042454"/>
            <a:ext cx="2717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Threat-Event Sequence ID#</a:t>
            </a: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294B1C8D-E9CA-104C-B28D-081DA8362B50}"/>
              </a:ext>
            </a:extLst>
          </p:cNvPr>
          <p:cNvSpPr txBox="1"/>
          <p:nvPr/>
        </p:nvSpPr>
        <p:spPr>
          <a:xfrm>
            <a:off x="104853" y="4312299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Risk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48F2EE-5637-D548-9DEE-3B0EF0620830}"/>
              </a:ext>
            </a:extLst>
          </p:cNvPr>
          <p:cNvSpPr txBox="1"/>
          <p:nvPr/>
        </p:nvSpPr>
        <p:spPr>
          <a:xfrm>
            <a:off x="8151744" y="340722"/>
            <a:ext cx="3684298" cy="25853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AU" i="1" dirty="0"/>
              <a:t>This page is also intended to show the output of the calculations.</a:t>
            </a:r>
          </a:p>
          <a:p>
            <a:endParaRPr lang="en-AU" i="1" dirty="0"/>
          </a:p>
          <a:p>
            <a:r>
              <a:rPr lang="en-AU" i="1" dirty="0"/>
              <a:t>I’m thinking a graph that shows the risk values for each row.</a:t>
            </a:r>
          </a:p>
          <a:p>
            <a:endParaRPr lang="en-AU" i="1" dirty="0"/>
          </a:p>
          <a:p>
            <a:r>
              <a:rPr lang="en-AU" i="1" dirty="0"/>
              <a:t>Ideally, click on any one to view: ID#, Process, and On UA or Off UA or Ext.</a:t>
            </a:r>
          </a:p>
          <a:p>
            <a:endParaRPr lang="en-AU" i="1" dirty="0"/>
          </a:p>
        </p:txBody>
      </p:sp>
    </p:spTree>
    <p:extLst>
      <p:ext uri="{BB962C8B-B14F-4D97-AF65-F5344CB8AC3E}">
        <p14:creationId xmlns:p14="http://schemas.microsoft.com/office/powerpoint/2010/main" val="98354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844E5-0E4C-9342-93E0-150CCC6C1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SC Safety Augment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0C8ED3-EF3D-8942-BD1E-8DA796A94E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0" y="692905"/>
            <a:ext cx="4823460" cy="59664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83C001-4FE4-B941-8C07-8AA2E0262073}"/>
              </a:ext>
            </a:extLst>
          </p:cNvPr>
          <p:cNvSpPr txBox="1"/>
          <p:nvPr/>
        </p:nvSpPr>
        <p:spPr>
          <a:xfrm>
            <a:off x="541713" y="2340212"/>
            <a:ext cx="3684298" cy="23083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i="1" dirty="0"/>
              <a:t>This page is intended to show all the key information in the last few cells … All text.  It will be very like the Summary window but just include the Safety Argument</a:t>
            </a:r>
          </a:p>
          <a:p>
            <a:endParaRPr lang="en-AU" i="1" dirty="0"/>
          </a:p>
          <a:p>
            <a:endParaRPr lang="en-AU" i="1" dirty="0"/>
          </a:p>
          <a:p>
            <a:endParaRPr lang="en-AU" i="1" dirty="0"/>
          </a:p>
        </p:txBody>
      </p:sp>
    </p:spTree>
    <p:extLst>
      <p:ext uri="{BB962C8B-B14F-4D97-AF65-F5344CB8AC3E}">
        <p14:creationId xmlns:p14="http://schemas.microsoft.com/office/powerpoint/2010/main" val="2799956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12D2E-8E8A-1D4C-AE34-FE3B005B6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433" y="-104432"/>
            <a:ext cx="10515600" cy="1325563"/>
          </a:xfrm>
        </p:spPr>
        <p:txBody>
          <a:bodyPr/>
          <a:lstStyle/>
          <a:p>
            <a:r>
              <a:rPr lang="en-AU" dirty="0"/>
              <a:t>Look Up Table – Consequence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B0EBB6C-DB91-254B-8D06-68383BE35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7889062"/>
              </p:ext>
            </p:extLst>
          </p:nvPr>
        </p:nvGraphicFramePr>
        <p:xfrm>
          <a:off x="102570" y="1086985"/>
          <a:ext cx="8330515" cy="5770372"/>
        </p:xfrm>
        <a:graphic>
          <a:graphicData uri="http://schemas.openxmlformats.org/drawingml/2006/table">
            <a:tbl>
              <a:tblPr/>
              <a:tblGrid>
                <a:gridCol w="768180">
                  <a:extLst>
                    <a:ext uri="{9D8B030D-6E8A-4147-A177-3AD203B41FA5}">
                      <a16:colId xmlns:a16="http://schemas.microsoft.com/office/drawing/2014/main" val="335170503"/>
                    </a:ext>
                  </a:extLst>
                </a:gridCol>
                <a:gridCol w="1334529">
                  <a:extLst>
                    <a:ext uri="{9D8B030D-6E8A-4147-A177-3AD203B41FA5}">
                      <a16:colId xmlns:a16="http://schemas.microsoft.com/office/drawing/2014/main" val="39560946"/>
                    </a:ext>
                  </a:extLst>
                </a:gridCol>
                <a:gridCol w="566939">
                  <a:extLst>
                    <a:ext uri="{9D8B030D-6E8A-4147-A177-3AD203B41FA5}">
                      <a16:colId xmlns:a16="http://schemas.microsoft.com/office/drawing/2014/main" val="250806419"/>
                    </a:ext>
                  </a:extLst>
                </a:gridCol>
                <a:gridCol w="606953">
                  <a:extLst>
                    <a:ext uri="{9D8B030D-6E8A-4147-A177-3AD203B41FA5}">
                      <a16:colId xmlns:a16="http://schemas.microsoft.com/office/drawing/2014/main" val="1475396723"/>
                    </a:ext>
                  </a:extLst>
                </a:gridCol>
                <a:gridCol w="727871">
                  <a:extLst>
                    <a:ext uri="{9D8B030D-6E8A-4147-A177-3AD203B41FA5}">
                      <a16:colId xmlns:a16="http://schemas.microsoft.com/office/drawing/2014/main" val="2835319670"/>
                    </a:ext>
                  </a:extLst>
                </a:gridCol>
                <a:gridCol w="520162">
                  <a:extLst>
                    <a:ext uri="{9D8B030D-6E8A-4147-A177-3AD203B41FA5}">
                      <a16:colId xmlns:a16="http://schemas.microsoft.com/office/drawing/2014/main" val="2389932654"/>
                    </a:ext>
                  </a:extLst>
                </a:gridCol>
                <a:gridCol w="1421027">
                  <a:extLst>
                    <a:ext uri="{9D8B030D-6E8A-4147-A177-3AD203B41FA5}">
                      <a16:colId xmlns:a16="http://schemas.microsoft.com/office/drawing/2014/main" val="1570024864"/>
                    </a:ext>
                  </a:extLst>
                </a:gridCol>
                <a:gridCol w="1087394">
                  <a:extLst>
                    <a:ext uri="{9D8B030D-6E8A-4147-A177-3AD203B41FA5}">
                      <a16:colId xmlns:a16="http://schemas.microsoft.com/office/drawing/2014/main" val="3801779743"/>
                    </a:ext>
                  </a:extLst>
                </a:gridCol>
                <a:gridCol w="1297460">
                  <a:extLst>
                    <a:ext uri="{9D8B030D-6E8A-4147-A177-3AD203B41FA5}">
                      <a16:colId xmlns:a16="http://schemas.microsoft.com/office/drawing/2014/main" val="4036713199"/>
                    </a:ext>
                  </a:extLst>
                </a:gridCol>
              </a:tblGrid>
              <a:tr h="113165"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Consequence Table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NZ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NZ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en-N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157271"/>
                  </a:ext>
                </a:extLst>
              </a:tr>
              <a:tr h="113165">
                <a:tc rowSpan="2">
                  <a:txBody>
                    <a:bodyPr/>
                    <a:lstStyle/>
                    <a:p>
                      <a:pPr algn="l" fontAlgn="t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Consequence descriptor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t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Safety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664565"/>
                  </a:ext>
                </a:extLst>
              </a:tr>
              <a:tr h="120238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Operational Safety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Health and Safety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Health and Safety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 Act Compliance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 Act Compliance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Economic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Environmental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Societal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983191"/>
                  </a:ext>
                </a:extLst>
              </a:tr>
              <a:tr h="693137"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Catastrophic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Loss of aircraft, crew and PAX, and possibly people on the ground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 energy or similar incident causing multiple staff and or public fatalities</a:t>
                      </a: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 energy or similar incident causing multiple staff and or public fatalities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N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621228"/>
                  </a:ext>
                </a:extLst>
              </a:tr>
              <a:tr h="905323"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Severe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Operational incident, accident or condition that would be expected to result in death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Workplace incident that would be expected to result in death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Workplace incident that would be expected to result in death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Loss of AOC due to CAA concerns regarding safety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Loss of AOC due to CAA concerns regarding safety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Business failure with  major financial loss. threatened viability of UA business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Environmental incident causing very significant or long term harm to the environment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Widespread longterm reduction of public confidence in UA pax ops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0305504"/>
                  </a:ext>
                </a:extLst>
              </a:tr>
              <a:tr h="961905"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Major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Operational incident that would be expected to result in permanent significant injury.                     Compromised airworthiness of aircraft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Workplace incident that would be expected to result in permanent significant injury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Workplace incident that would be expected to result in permanent significant injury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Withdrawal of AOC for a period due to safety concerns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Withdrawal of AOC for a period due to safety concerns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Critical commercial situation threating or significantly undermining the business and it's reputation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Environmental incident causing significant harm to the environment that is difficult to mitigate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Reduction of public confidence in the safety of UA pax operations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4691131"/>
                  </a:ext>
                </a:extLst>
              </a:tr>
              <a:tr h="841668"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Serious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Operational incident that could be expected to cause injury.  Airworthiness of aircraft brought into question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Workplace injury incident.   Significant hazard exposure.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Workplace injury incident.   Significant hazard exposure.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Findings or circumstances leading to imposed operational restrictions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Findings or circumstances leading to imposed operational restrictions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Situation materially  effecting business and reputation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Environmental incident causing some harm to the environment - recoverable over time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Reduction in public confidence that can be recovered over time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53276"/>
                  </a:ext>
                </a:extLst>
              </a:tr>
              <a:tr h="594118"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Moderate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Operational incident, occurrence, near-miss or similar unintended event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Minor harm incident.  Exposure to recognised hazard.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Minor harm incident.  Exposure to recognised hazard.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Key non-compliance(s)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Key non-compliance(s)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Business or commercial impact requiring re-planning system improvements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Environmental incident needing professional clean up (remediation)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 media attention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259552"/>
                  </a:ext>
                </a:extLst>
              </a:tr>
              <a:tr h="466807"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Minor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Sub-optimal process or minor near-miss event or infringement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Fright or discomfort.    Exposure to incidental hazards.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Fright or discomfort.    Exposure to incidental hazards.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Minor non-compliance(s)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Minor non-compliance(s)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Business or economic impact absorbed (managed) as 'business as usual'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Minor incident - easily cleaned up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newsworhty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7815388"/>
                  </a:ext>
                </a:extLst>
              </a:tr>
              <a:tr h="466807"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Negligible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NZ" sz="1000" b="0" i="0" u="none" strike="noStrike" dirty="0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NZ" sz="1000" b="0" i="0" u="none" strike="noStrike" dirty="0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Incidental - internal matter only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Incidental impact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Incidental - internal matter only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3575947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B2D8B7F-2D79-BF46-895C-C7FAAE3220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851451"/>
              </p:ext>
            </p:extLst>
          </p:nvPr>
        </p:nvGraphicFramePr>
        <p:xfrm>
          <a:off x="8439849" y="1086985"/>
          <a:ext cx="677607" cy="57703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7607">
                  <a:extLst>
                    <a:ext uri="{9D8B030D-6E8A-4147-A177-3AD203B41FA5}">
                      <a16:colId xmlns:a16="http://schemas.microsoft.com/office/drawing/2014/main" val="3406520849"/>
                    </a:ext>
                  </a:extLst>
                </a:gridCol>
              </a:tblGrid>
              <a:tr h="141746">
                <a:tc>
                  <a:txBody>
                    <a:bodyPr/>
                    <a:lstStyle/>
                    <a:p>
                      <a:pPr algn="ctr" fontAlgn="b"/>
                      <a:r>
                        <a:rPr lang="en-NZ" sz="900" u="none" strike="noStrike" dirty="0">
                          <a:effectLst/>
                        </a:rPr>
                        <a:t>Value</a:t>
                      </a:r>
                      <a:endParaRPr lang="en-NZ" sz="900" b="0" i="0" u="none" strike="noStrike" dirty="0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40658876"/>
                  </a:ext>
                </a:extLst>
              </a:tr>
              <a:tr h="141746">
                <a:tc>
                  <a:txBody>
                    <a:bodyPr/>
                    <a:lstStyle/>
                    <a:p>
                      <a:pPr algn="ctr" fontAlgn="b"/>
                      <a:endParaRPr lang="en-NZ" sz="9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73958361"/>
                  </a:ext>
                </a:extLst>
              </a:tr>
              <a:tr h="141746">
                <a:tc>
                  <a:txBody>
                    <a:bodyPr/>
                    <a:lstStyle/>
                    <a:p>
                      <a:pPr algn="ctr" fontAlgn="b"/>
                      <a:endParaRPr lang="en-NZ" sz="9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48240712"/>
                  </a:ext>
                </a:extLst>
              </a:tr>
              <a:tr h="751539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900" u="none" strike="noStrike">
                          <a:effectLst/>
                        </a:rPr>
                        <a:t>300</a:t>
                      </a:r>
                      <a:endParaRPr lang="en-NZ" sz="9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19191055"/>
                  </a:ext>
                </a:extLst>
              </a:tr>
              <a:tr h="981604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900" u="none" strike="noStrike">
                          <a:effectLst/>
                        </a:rPr>
                        <a:t>100</a:t>
                      </a:r>
                      <a:endParaRPr lang="en-NZ" sz="9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69331699"/>
                  </a:ext>
                </a:extLst>
              </a:tr>
              <a:tr h="1042953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900" u="none" strike="noStrike">
                          <a:effectLst/>
                        </a:rPr>
                        <a:t>10</a:t>
                      </a:r>
                      <a:endParaRPr lang="en-NZ" sz="9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52114875"/>
                  </a:ext>
                </a:extLst>
              </a:tr>
              <a:tr h="912584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900" u="none" strike="noStrike">
                          <a:effectLst/>
                        </a:rPr>
                        <a:t>3</a:t>
                      </a:r>
                      <a:endParaRPr lang="en-NZ" sz="9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4033891"/>
                  </a:ext>
                </a:extLst>
              </a:tr>
              <a:tr h="644177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900" u="none" strike="noStrike">
                          <a:effectLst/>
                        </a:rPr>
                        <a:t>1</a:t>
                      </a:r>
                      <a:endParaRPr lang="en-NZ" sz="9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6899008"/>
                  </a:ext>
                </a:extLst>
              </a:tr>
              <a:tr h="506139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900" u="none" strike="noStrike">
                          <a:effectLst/>
                        </a:rPr>
                        <a:t>0.3</a:t>
                      </a:r>
                      <a:endParaRPr lang="en-NZ" sz="9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87402357"/>
                  </a:ext>
                </a:extLst>
              </a:tr>
              <a:tr h="506139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900" u="none" strike="noStrike" dirty="0">
                          <a:effectLst/>
                        </a:rPr>
                        <a:t>0.1</a:t>
                      </a:r>
                      <a:endParaRPr lang="en-NZ" sz="900" b="0" i="0" u="none" strike="noStrike" dirty="0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0582319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6F3D588-1E54-D540-9675-36FEDB4A0EFE}"/>
              </a:ext>
            </a:extLst>
          </p:cNvPr>
          <p:cNvSpPr txBox="1"/>
          <p:nvPr/>
        </p:nvSpPr>
        <p:spPr>
          <a:xfrm>
            <a:off x="4267828" y="717653"/>
            <a:ext cx="764222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AU" i="1" dirty="0"/>
              <a:t>Stu: Text and values in this table can only be changed by </a:t>
            </a:r>
            <a:r>
              <a:rPr lang="en-NZ" b="1" dirty="0"/>
              <a:t>Security administrator</a:t>
            </a:r>
            <a:r>
              <a:rPr lang="en-NZ" dirty="0"/>
              <a:t> </a:t>
            </a:r>
            <a:endParaRPr lang="en-AU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46912E-8A10-F24B-8725-F41D69C1DA5A}"/>
              </a:ext>
            </a:extLst>
          </p:cNvPr>
          <p:cNvSpPr txBox="1"/>
          <p:nvPr/>
        </p:nvSpPr>
        <p:spPr>
          <a:xfrm>
            <a:off x="9284674" y="1767617"/>
            <a:ext cx="2555876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i="1" dirty="0"/>
              <a:t>‘Term’ Used in column AC</a:t>
            </a:r>
          </a:p>
          <a:p>
            <a:endParaRPr lang="en-AU" i="1" dirty="0"/>
          </a:p>
          <a:p>
            <a:r>
              <a:rPr lang="en-AU" i="1" dirty="0"/>
              <a:t>Value is used by Column AF</a:t>
            </a:r>
          </a:p>
        </p:txBody>
      </p:sp>
    </p:spTree>
    <p:extLst>
      <p:ext uri="{BB962C8B-B14F-4D97-AF65-F5344CB8AC3E}">
        <p14:creationId xmlns:p14="http://schemas.microsoft.com/office/powerpoint/2010/main" val="3967881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12D2E-8E8A-1D4C-AE34-FE3B005B6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433" y="-104432"/>
            <a:ext cx="10515600" cy="1325563"/>
          </a:xfrm>
        </p:spPr>
        <p:txBody>
          <a:bodyPr/>
          <a:lstStyle/>
          <a:p>
            <a:r>
              <a:rPr lang="en-AU" dirty="0"/>
              <a:t>Look Up Table – Effectiveness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52CC553-C739-6F4F-B101-5A723869D3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986182"/>
              </p:ext>
            </p:extLst>
          </p:nvPr>
        </p:nvGraphicFramePr>
        <p:xfrm>
          <a:off x="8208833" y="1013254"/>
          <a:ext cx="885739" cy="55946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5739">
                  <a:extLst>
                    <a:ext uri="{9D8B030D-6E8A-4147-A177-3AD203B41FA5}">
                      <a16:colId xmlns:a16="http://schemas.microsoft.com/office/drawing/2014/main" val="3047603585"/>
                    </a:ext>
                  </a:extLst>
                </a:gridCol>
              </a:tblGrid>
              <a:tr h="117628">
                <a:tc>
                  <a:txBody>
                    <a:bodyPr/>
                    <a:lstStyle/>
                    <a:p>
                      <a:pPr algn="ctr" fontAlgn="b"/>
                      <a:r>
                        <a:rPr lang="en-NZ" sz="500" u="none" strike="noStrike">
                          <a:effectLst/>
                        </a:rPr>
                        <a:t>Value</a:t>
                      </a:r>
                      <a:endParaRPr lang="en-NZ" sz="5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85623641"/>
                  </a:ext>
                </a:extLst>
              </a:tr>
              <a:tr h="117628">
                <a:tc>
                  <a:txBody>
                    <a:bodyPr/>
                    <a:lstStyle/>
                    <a:p>
                      <a:pPr algn="ctr" fontAlgn="b"/>
                      <a:endParaRPr lang="en-NZ" sz="5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78975025"/>
                  </a:ext>
                </a:extLst>
              </a:tr>
              <a:tr h="124980">
                <a:tc>
                  <a:txBody>
                    <a:bodyPr/>
                    <a:lstStyle/>
                    <a:p>
                      <a:pPr algn="ctr" fontAlgn="b"/>
                      <a:endParaRPr lang="en-NZ" sz="5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80797782"/>
                  </a:ext>
                </a:extLst>
              </a:tr>
              <a:tr h="720471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500" u="none" strike="noStrike" dirty="0">
                          <a:effectLst/>
                        </a:rPr>
                        <a:t>1.0000000E+07</a:t>
                      </a:r>
                      <a:endParaRPr lang="en-NZ" sz="500" b="0" i="0" u="none" strike="noStrike" dirty="0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9235605"/>
                  </a:ext>
                </a:extLst>
              </a:tr>
              <a:tr h="941025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500" u="none" strike="noStrike">
                          <a:effectLst/>
                        </a:rPr>
                        <a:t>1.0000000E+05</a:t>
                      </a:r>
                      <a:endParaRPr lang="en-NZ" sz="5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00750273"/>
                  </a:ext>
                </a:extLst>
              </a:tr>
              <a:tr h="999838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500" u="none" strike="noStrike">
                          <a:effectLst/>
                        </a:rPr>
                        <a:t>1.0000000E+03</a:t>
                      </a:r>
                      <a:endParaRPr lang="en-NZ" sz="5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2430566"/>
                  </a:ext>
                </a:extLst>
              </a:tr>
              <a:tr h="874859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500" u="none" strike="noStrike">
                          <a:effectLst/>
                        </a:rPr>
                        <a:t>1.0000000E+02</a:t>
                      </a:r>
                      <a:endParaRPr lang="en-NZ" sz="5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9193651"/>
                  </a:ext>
                </a:extLst>
              </a:tr>
              <a:tr h="617547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500" u="none" strike="noStrike">
                          <a:effectLst/>
                        </a:rPr>
                        <a:t>1.5000000E+01</a:t>
                      </a:r>
                      <a:endParaRPr lang="en-NZ" sz="5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48279130"/>
                  </a:ext>
                </a:extLst>
              </a:tr>
              <a:tr h="485217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500" u="none" strike="noStrike">
                          <a:effectLst/>
                        </a:rPr>
                        <a:t>8.0000000E+00</a:t>
                      </a:r>
                      <a:endParaRPr lang="en-NZ" sz="5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31787383"/>
                  </a:ext>
                </a:extLst>
              </a:tr>
              <a:tr h="485217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500" u="none" strike="noStrike">
                          <a:effectLst/>
                        </a:rPr>
                        <a:t>3.0000000E+00</a:t>
                      </a:r>
                      <a:endParaRPr lang="en-NZ" sz="5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92900178"/>
                  </a:ext>
                </a:extLst>
              </a:tr>
              <a:tr h="110276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500" u="none" strike="noStrike" dirty="0">
                          <a:effectLst/>
                        </a:rPr>
                        <a:t>1.0000000E-08</a:t>
                      </a:r>
                      <a:endParaRPr lang="en-NZ" sz="500" b="0" i="0" u="none" strike="noStrike" dirty="0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5931467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A50B4FC-E568-9149-B8C4-EF0FE1FFAD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675057"/>
              </p:ext>
            </p:extLst>
          </p:nvPr>
        </p:nvGraphicFramePr>
        <p:xfrm>
          <a:off x="568411" y="1013254"/>
          <a:ext cx="7398834" cy="5594686"/>
        </p:xfrm>
        <a:graphic>
          <a:graphicData uri="http://schemas.openxmlformats.org/drawingml/2006/table">
            <a:tbl>
              <a:tblPr/>
              <a:tblGrid>
                <a:gridCol w="1053422">
                  <a:extLst>
                    <a:ext uri="{9D8B030D-6E8A-4147-A177-3AD203B41FA5}">
                      <a16:colId xmlns:a16="http://schemas.microsoft.com/office/drawing/2014/main" val="3863582259"/>
                    </a:ext>
                  </a:extLst>
                </a:gridCol>
                <a:gridCol w="705046">
                  <a:extLst>
                    <a:ext uri="{9D8B030D-6E8A-4147-A177-3AD203B41FA5}">
                      <a16:colId xmlns:a16="http://schemas.microsoft.com/office/drawing/2014/main" val="1857896383"/>
                    </a:ext>
                  </a:extLst>
                </a:gridCol>
                <a:gridCol w="705046">
                  <a:extLst>
                    <a:ext uri="{9D8B030D-6E8A-4147-A177-3AD203B41FA5}">
                      <a16:colId xmlns:a16="http://schemas.microsoft.com/office/drawing/2014/main" val="843560042"/>
                    </a:ext>
                  </a:extLst>
                </a:gridCol>
                <a:gridCol w="705046">
                  <a:extLst>
                    <a:ext uri="{9D8B030D-6E8A-4147-A177-3AD203B41FA5}">
                      <a16:colId xmlns:a16="http://schemas.microsoft.com/office/drawing/2014/main" val="463005777"/>
                    </a:ext>
                  </a:extLst>
                </a:gridCol>
                <a:gridCol w="705046">
                  <a:extLst>
                    <a:ext uri="{9D8B030D-6E8A-4147-A177-3AD203B41FA5}">
                      <a16:colId xmlns:a16="http://schemas.microsoft.com/office/drawing/2014/main" val="295968961"/>
                    </a:ext>
                  </a:extLst>
                </a:gridCol>
                <a:gridCol w="1194430">
                  <a:extLst>
                    <a:ext uri="{9D8B030D-6E8A-4147-A177-3AD203B41FA5}">
                      <a16:colId xmlns:a16="http://schemas.microsoft.com/office/drawing/2014/main" val="2918672801"/>
                    </a:ext>
                  </a:extLst>
                </a:gridCol>
                <a:gridCol w="1161252">
                  <a:extLst>
                    <a:ext uri="{9D8B030D-6E8A-4147-A177-3AD203B41FA5}">
                      <a16:colId xmlns:a16="http://schemas.microsoft.com/office/drawing/2014/main" val="425472546"/>
                    </a:ext>
                  </a:extLst>
                </a:gridCol>
                <a:gridCol w="1169546">
                  <a:extLst>
                    <a:ext uri="{9D8B030D-6E8A-4147-A177-3AD203B41FA5}">
                      <a16:colId xmlns:a16="http://schemas.microsoft.com/office/drawing/2014/main" val="300485015"/>
                    </a:ext>
                  </a:extLst>
                </a:gridCol>
              </a:tblGrid>
              <a:tr h="112686">
                <a:tc gridSpan="8">
                  <a:txBody>
                    <a:bodyPr/>
                    <a:lstStyle/>
                    <a:p>
                      <a:pPr algn="ctr" fontAlgn="t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Controls Effectiveness Scales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5958237"/>
                  </a:ext>
                </a:extLst>
              </a:tr>
              <a:tr h="112686">
                <a:tc>
                  <a:txBody>
                    <a:bodyPr/>
                    <a:lstStyle/>
                    <a:p>
                      <a:pPr algn="l" fontAlgn="t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t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Measured in terms of chance of preventing the Top Event or the Consequence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279320"/>
                  </a:ext>
                </a:extLst>
              </a:tr>
              <a:tr h="246500">
                <a:tc>
                  <a:txBody>
                    <a:bodyPr/>
                    <a:lstStyle/>
                    <a:p>
                      <a:pPr algn="l" fontAlgn="t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Effectiveness Term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Qualitative Descriptor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Quantitaive value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value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Explaination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6859830"/>
                  </a:ext>
                </a:extLst>
              </a:tr>
              <a:tr h="690202">
                <a:tc>
                  <a:txBody>
                    <a:bodyPr/>
                    <a:lstStyle/>
                    <a:p>
                      <a:pPr algn="l" fontAlgn="t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Effective with very high integrity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Expected to always be effective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10^7 chance of being effective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99.99999%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Typically achived by a hot standby fully capable fall back and independent system (ie no common mode or dependancy and with built in integrity monitoring). Typical of large civil aircraft grade protections.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4995347"/>
                  </a:ext>
                </a:extLst>
              </a:tr>
              <a:tr h="901488">
                <a:tc>
                  <a:txBody>
                    <a:bodyPr/>
                    <a:lstStyle/>
                    <a:p>
                      <a:pPr algn="l" fontAlgn="t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Effective with high integrity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 confidence that this will be effective and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10^5 or better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99.99900%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Typically achived by a hot standby fully capable fall back and independent system (ie no common mode or dependancy and is continually being monitored as operational). Typical of modern medium civil aircraft grade protections.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532343"/>
                  </a:ext>
                </a:extLst>
              </a:tr>
              <a:tr h="957832">
                <a:tc>
                  <a:txBody>
                    <a:bodyPr/>
                    <a:lstStyle/>
                    <a:p>
                      <a:pPr algn="l" fontAlgn="t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Reliably effective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Expected to be effective but slim chance of not functioning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10^3 or better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99.90000%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Typically achived by a hot standby fully capable fall back and independent system (ie no common mode or dependancy and has been tested pre-flight). Typical of modern private aircraft grade protections.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4112968"/>
                  </a:ext>
                </a:extLst>
              </a:tr>
              <a:tr h="838103">
                <a:tc>
                  <a:txBody>
                    <a:bodyPr/>
                    <a:lstStyle/>
                    <a:p>
                      <a:pPr algn="l" fontAlgn="t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Effective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Expected to be effective but cannot in itself be relied upon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10^2 or better (~99% chance of being effective)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99.00000%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Typically achived by a standby fully capable fall back system of same type as primary (ie could have a common mode or dependancy). Typical of ground/ maritime grade protection systems.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824229"/>
                  </a:ext>
                </a:extLst>
              </a:tr>
              <a:tr h="591601">
                <a:tc>
                  <a:txBody>
                    <a:bodyPr/>
                    <a:lstStyle/>
                    <a:p>
                      <a:pPr algn="l" fontAlgn="t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Typically effective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Expected to be effective but material chance of not being effective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~90% to 98% chance of being effective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Typically achived by a fall back system of lessor capability and may require a trained human stepping into the loop without prior warning to support system.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6547947"/>
                  </a:ext>
                </a:extLst>
              </a:tr>
              <a:tr h="464830">
                <a:tc>
                  <a:txBody>
                    <a:bodyPr/>
                    <a:lstStyle/>
                    <a:p>
                      <a:pPr algn="l" fontAlgn="t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Unreliable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While expected to be effective, realistic chance of not being so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&lt;90% chance of being effective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This would be at best an incidental further layer of protection - but not designed as such and not typically to be taken into account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8395230"/>
                  </a:ext>
                </a:extLst>
              </a:tr>
              <a:tr h="464830">
                <a:tc>
                  <a:txBody>
                    <a:bodyPr/>
                    <a:lstStyle/>
                    <a:p>
                      <a:pPr algn="l" fontAlgn="t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Weak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 have an effect but cannot be relied upon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~50% chance of being effective or limited effect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Must be discounted as a control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1416819"/>
                  </a:ext>
                </a:extLst>
              </a:tr>
              <a:tr h="105644">
                <a:tc>
                  <a:txBody>
                    <a:bodyPr/>
                    <a:lstStyle/>
                    <a:p>
                      <a:pPr algn="l" fontAlgn="t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effect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Zero chance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82803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C6616BA-EA56-084B-B8EE-7F2FCD3FD8E8}"/>
              </a:ext>
            </a:extLst>
          </p:cNvPr>
          <p:cNvSpPr txBox="1"/>
          <p:nvPr/>
        </p:nvSpPr>
        <p:spPr>
          <a:xfrm>
            <a:off x="4267828" y="85079"/>
            <a:ext cx="764222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AU" i="1" dirty="0"/>
              <a:t>Stu: Text and values in this table can only be changed by </a:t>
            </a:r>
            <a:r>
              <a:rPr lang="en-NZ" b="1" dirty="0"/>
              <a:t>Security administrator</a:t>
            </a:r>
            <a:r>
              <a:rPr lang="en-NZ" dirty="0"/>
              <a:t> </a:t>
            </a:r>
            <a:endParaRPr lang="en-AU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8FC345-3C10-6841-BAD7-B90EFCA73DE6}"/>
              </a:ext>
            </a:extLst>
          </p:cNvPr>
          <p:cNvSpPr txBox="1"/>
          <p:nvPr/>
        </p:nvSpPr>
        <p:spPr>
          <a:xfrm>
            <a:off x="9336160" y="1221131"/>
            <a:ext cx="2555876" cy="48013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i="1" dirty="0"/>
              <a:t>‘Term’ Used in Column:</a:t>
            </a:r>
          </a:p>
          <a:p>
            <a:r>
              <a:rPr lang="en-AU" i="1" dirty="0"/>
              <a:t>T</a:t>
            </a:r>
          </a:p>
          <a:p>
            <a:r>
              <a:rPr lang="en-AU" i="1" dirty="0"/>
              <a:t>Look up value placed in columns U</a:t>
            </a:r>
          </a:p>
          <a:p>
            <a:endParaRPr lang="en-AU" i="1" dirty="0"/>
          </a:p>
          <a:p>
            <a:r>
              <a:rPr lang="en-AU" i="1" dirty="0"/>
              <a:t>Column V = U Unless column V has been over </a:t>
            </a:r>
            <a:r>
              <a:rPr lang="en-AU" i="1" dirty="0" err="1"/>
              <a:t>writen</a:t>
            </a:r>
            <a:r>
              <a:rPr lang="en-AU" i="1" dirty="0"/>
              <a:t> by a user</a:t>
            </a:r>
          </a:p>
          <a:p>
            <a:endParaRPr lang="en-AU" i="1" dirty="0"/>
          </a:p>
          <a:p>
            <a:r>
              <a:rPr lang="en-AU" i="1" dirty="0"/>
              <a:t>and</a:t>
            </a:r>
          </a:p>
          <a:p>
            <a:r>
              <a:rPr lang="en-AU" i="1" dirty="0"/>
              <a:t>Y</a:t>
            </a:r>
          </a:p>
          <a:p>
            <a:r>
              <a:rPr lang="en-AU" i="1" dirty="0"/>
              <a:t>Look up value placed in columns  Z</a:t>
            </a:r>
          </a:p>
          <a:p>
            <a:endParaRPr lang="en-AU" i="1" dirty="0"/>
          </a:p>
          <a:p>
            <a:r>
              <a:rPr lang="en-AU" i="1" dirty="0"/>
              <a:t>Column AA = Z Unless column AA has been over </a:t>
            </a:r>
            <a:r>
              <a:rPr lang="en-AU" i="1" dirty="0" err="1"/>
              <a:t>writen</a:t>
            </a:r>
            <a:r>
              <a:rPr lang="en-AU" i="1" dirty="0"/>
              <a:t> by a user</a:t>
            </a:r>
          </a:p>
        </p:txBody>
      </p:sp>
    </p:spTree>
    <p:extLst>
      <p:ext uri="{BB962C8B-B14F-4D97-AF65-F5344CB8AC3E}">
        <p14:creationId xmlns:p14="http://schemas.microsoft.com/office/powerpoint/2010/main" val="1430919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12D2E-8E8A-1D4C-AE34-FE3B005B6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433" y="-104432"/>
            <a:ext cx="10515600" cy="1325563"/>
          </a:xfrm>
        </p:spPr>
        <p:txBody>
          <a:bodyPr/>
          <a:lstStyle/>
          <a:p>
            <a:r>
              <a:rPr lang="en-AU" dirty="0"/>
              <a:t>Look Up Table – Probability (Column O)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0832318-7CAE-6342-B4E4-B0091F6FC6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486811"/>
              </p:ext>
            </p:extLst>
          </p:nvPr>
        </p:nvGraphicFramePr>
        <p:xfrm>
          <a:off x="580596" y="1638984"/>
          <a:ext cx="6957026" cy="45386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0561">
                  <a:extLst>
                    <a:ext uri="{9D8B030D-6E8A-4147-A177-3AD203B41FA5}">
                      <a16:colId xmlns:a16="http://schemas.microsoft.com/office/drawing/2014/main" val="4081474700"/>
                    </a:ext>
                  </a:extLst>
                </a:gridCol>
                <a:gridCol w="2681416">
                  <a:extLst>
                    <a:ext uri="{9D8B030D-6E8A-4147-A177-3AD203B41FA5}">
                      <a16:colId xmlns:a16="http://schemas.microsoft.com/office/drawing/2014/main" val="115488551"/>
                    </a:ext>
                  </a:extLst>
                </a:gridCol>
                <a:gridCol w="1482811">
                  <a:extLst>
                    <a:ext uri="{9D8B030D-6E8A-4147-A177-3AD203B41FA5}">
                      <a16:colId xmlns:a16="http://schemas.microsoft.com/office/drawing/2014/main" val="2204687591"/>
                    </a:ext>
                  </a:extLst>
                </a:gridCol>
                <a:gridCol w="1532238">
                  <a:extLst>
                    <a:ext uri="{9D8B030D-6E8A-4147-A177-3AD203B41FA5}">
                      <a16:colId xmlns:a16="http://schemas.microsoft.com/office/drawing/2014/main" val="1100070148"/>
                    </a:ext>
                  </a:extLst>
                </a:gridCol>
              </a:tblGrid>
              <a:tr h="37624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 dirty="0">
                          <a:effectLst/>
                        </a:rPr>
                        <a:t>Likelihood Table</a:t>
                      </a:r>
                      <a:endParaRPr lang="en-N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896760"/>
                  </a:ext>
                </a:extLst>
              </a:tr>
              <a:tr h="354113">
                <a:tc>
                  <a:txBody>
                    <a:bodyPr/>
                    <a:lstStyle/>
                    <a:p>
                      <a:pPr algn="l" fontAlgn="ctr"/>
                      <a:r>
                        <a:rPr lang="en-NZ" sz="1600" u="none" strike="noStrike">
                          <a:effectLst/>
                        </a:rPr>
                        <a:t> </a:t>
                      </a:r>
                      <a:endParaRPr lang="en-N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 dirty="0">
                          <a:effectLst/>
                        </a:rPr>
                        <a:t>Likelihood of occurrence within the Operator's own operations and business….</a:t>
                      </a:r>
                      <a:endParaRPr lang="en-N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6142794"/>
                  </a:ext>
                </a:extLst>
              </a:tr>
              <a:tr h="1040208">
                <a:tc>
                  <a:txBody>
                    <a:bodyPr/>
                    <a:lstStyle/>
                    <a:p>
                      <a:pPr algn="l" fontAlgn="ctr"/>
                      <a:r>
                        <a:rPr lang="en-NZ" sz="1600" u="none" strike="noStrike">
                          <a:effectLst/>
                        </a:rPr>
                        <a:t>Likelihood descriptor</a:t>
                      </a:r>
                      <a:endParaRPr lang="en-N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600" u="none" strike="noStrike" dirty="0">
                          <a:effectLst/>
                        </a:rPr>
                        <a:t>Indicative Frequency (per flight)</a:t>
                      </a:r>
                      <a:endParaRPr lang="en-N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600" u="none" strike="noStrike" dirty="0">
                          <a:effectLst/>
                        </a:rPr>
                        <a:t>Assessed number of </a:t>
                      </a:r>
                      <a:br>
                        <a:rPr lang="en-NZ" sz="1600" u="none" strike="noStrike" dirty="0">
                          <a:effectLst/>
                        </a:rPr>
                      </a:br>
                      <a:r>
                        <a:rPr lang="en-NZ" sz="1600" u="none" strike="noStrike" dirty="0">
                          <a:effectLst/>
                        </a:rPr>
                        <a:t>flights per event</a:t>
                      </a:r>
                      <a:endParaRPr lang="en-N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600" u="none" strike="noStrike">
                          <a:effectLst/>
                        </a:rPr>
                        <a:t>Frequency assuming</a:t>
                      </a:r>
                      <a:br>
                        <a:rPr lang="en-NZ" sz="1600" u="none" strike="noStrike">
                          <a:effectLst/>
                        </a:rPr>
                      </a:br>
                      <a:r>
                        <a:rPr lang="en-NZ" sz="1600" u="none" strike="noStrike">
                          <a:effectLst/>
                        </a:rPr>
                        <a:t>10 flights/day</a:t>
                      </a:r>
                      <a:endParaRPr lang="en-N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7609791"/>
                  </a:ext>
                </a:extLst>
              </a:tr>
              <a:tr h="354113">
                <a:tc>
                  <a:txBody>
                    <a:bodyPr/>
                    <a:lstStyle/>
                    <a:p>
                      <a:pPr algn="l" fontAlgn="b"/>
                      <a:r>
                        <a:rPr lang="en-NZ" sz="1600" u="none" strike="noStrike">
                          <a:effectLst/>
                        </a:rPr>
                        <a:t>Frequent</a:t>
                      </a:r>
                      <a:endParaRPr lang="en-N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>
                          <a:effectLst/>
                        </a:rPr>
                        <a:t>Common (testing phase only?)</a:t>
                      </a:r>
                      <a:endParaRPr lang="en-N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 dirty="0">
                          <a:effectLst/>
                        </a:rPr>
                        <a:t>100</a:t>
                      </a:r>
                      <a:endParaRPr lang="en-N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>
                          <a:effectLst/>
                        </a:rPr>
                        <a:t>Weekly</a:t>
                      </a:r>
                      <a:endParaRPr lang="en-N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0001393"/>
                  </a:ext>
                </a:extLst>
              </a:tr>
              <a:tr h="354113">
                <a:tc>
                  <a:txBody>
                    <a:bodyPr/>
                    <a:lstStyle/>
                    <a:p>
                      <a:pPr algn="l" fontAlgn="b"/>
                      <a:r>
                        <a:rPr lang="en-NZ" sz="1600" u="none" strike="noStrike">
                          <a:effectLst/>
                        </a:rPr>
                        <a:t>Probable</a:t>
                      </a:r>
                      <a:endParaRPr lang="en-N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>
                          <a:effectLst/>
                        </a:rPr>
                        <a:t>Almost bound to occur</a:t>
                      </a:r>
                      <a:endParaRPr lang="en-N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>
                          <a:effectLst/>
                        </a:rPr>
                        <a:t>300</a:t>
                      </a:r>
                      <a:endParaRPr lang="en-N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>
                          <a:effectLst/>
                        </a:rPr>
                        <a:t>Monthly</a:t>
                      </a:r>
                      <a:endParaRPr lang="en-N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4296134"/>
                  </a:ext>
                </a:extLst>
              </a:tr>
              <a:tr h="354113">
                <a:tc>
                  <a:txBody>
                    <a:bodyPr/>
                    <a:lstStyle/>
                    <a:p>
                      <a:pPr algn="l" fontAlgn="b"/>
                      <a:r>
                        <a:rPr lang="en-NZ" sz="1600" u="none" strike="noStrike" dirty="0">
                          <a:effectLst/>
                        </a:rPr>
                        <a:t>Possible</a:t>
                      </a:r>
                      <a:endParaRPr lang="en-N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>
                          <a:effectLst/>
                        </a:rPr>
                        <a:t>Expected to occur ocasionally</a:t>
                      </a:r>
                      <a:endParaRPr lang="en-N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 dirty="0">
                          <a:effectLst/>
                        </a:rPr>
                        <a:t>1,000</a:t>
                      </a:r>
                      <a:endParaRPr lang="en-N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>
                          <a:effectLst/>
                        </a:rPr>
                        <a:t>Quarterly</a:t>
                      </a:r>
                      <a:endParaRPr lang="en-N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7288841"/>
                  </a:ext>
                </a:extLst>
              </a:tr>
              <a:tr h="354113">
                <a:tc>
                  <a:txBody>
                    <a:bodyPr/>
                    <a:lstStyle/>
                    <a:p>
                      <a:pPr algn="l" fontAlgn="b"/>
                      <a:r>
                        <a:rPr lang="en-NZ" sz="1600" u="none" strike="noStrike">
                          <a:effectLst/>
                        </a:rPr>
                        <a:t>Unlikely</a:t>
                      </a:r>
                      <a:endParaRPr lang="en-N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>
                          <a:effectLst/>
                        </a:rPr>
                        <a:t>Not expected to occur that often</a:t>
                      </a:r>
                      <a:endParaRPr lang="en-N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>
                          <a:effectLst/>
                        </a:rPr>
                        <a:t>3,000</a:t>
                      </a:r>
                      <a:endParaRPr lang="en-N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 dirty="0" err="1">
                          <a:effectLst/>
                        </a:rPr>
                        <a:t>Annaully</a:t>
                      </a:r>
                      <a:endParaRPr lang="en-N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6364875"/>
                  </a:ext>
                </a:extLst>
              </a:tr>
              <a:tr h="354113">
                <a:tc>
                  <a:txBody>
                    <a:bodyPr/>
                    <a:lstStyle/>
                    <a:p>
                      <a:pPr algn="l" fontAlgn="b"/>
                      <a:r>
                        <a:rPr lang="en-NZ" sz="1600" u="none" strike="noStrike">
                          <a:effectLst/>
                        </a:rPr>
                        <a:t>Highly unlikely</a:t>
                      </a:r>
                      <a:endParaRPr lang="en-N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>
                          <a:effectLst/>
                        </a:rPr>
                        <a:t>Unlikely to occur</a:t>
                      </a:r>
                      <a:endParaRPr lang="en-N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>
                          <a:effectLst/>
                        </a:rPr>
                        <a:t>10,000</a:t>
                      </a:r>
                      <a:endParaRPr lang="en-N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 dirty="0">
                          <a:effectLst/>
                        </a:rPr>
                        <a:t>Every 3 years</a:t>
                      </a:r>
                      <a:endParaRPr lang="en-N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364847"/>
                  </a:ext>
                </a:extLst>
              </a:tr>
              <a:tr h="354113">
                <a:tc>
                  <a:txBody>
                    <a:bodyPr/>
                    <a:lstStyle/>
                    <a:p>
                      <a:pPr algn="l" fontAlgn="b"/>
                      <a:r>
                        <a:rPr lang="en-NZ" sz="1600" u="none" strike="noStrike">
                          <a:effectLst/>
                        </a:rPr>
                        <a:t>Improbable</a:t>
                      </a:r>
                      <a:endParaRPr lang="en-N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>
                          <a:effectLst/>
                        </a:rPr>
                        <a:t>Highly unlikely to occur</a:t>
                      </a:r>
                      <a:endParaRPr lang="en-N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>
                          <a:effectLst/>
                        </a:rPr>
                        <a:t>30,000</a:t>
                      </a:r>
                      <a:endParaRPr lang="en-N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 dirty="0">
                          <a:effectLst/>
                        </a:rPr>
                        <a:t>Every 10 years</a:t>
                      </a:r>
                      <a:endParaRPr lang="en-N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6316064"/>
                  </a:ext>
                </a:extLst>
              </a:tr>
              <a:tr h="376245">
                <a:tc>
                  <a:txBody>
                    <a:bodyPr/>
                    <a:lstStyle/>
                    <a:p>
                      <a:pPr algn="l" fontAlgn="b"/>
                      <a:r>
                        <a:rPr lang="en-NZ" sz="1600" u="none" strike="noStrike" dirty="0">
                          <a:effectLst/>
                        </a:rPr>
                        <a:t>Conceivable</a:t>
                      </a:r>
                      <a:endParaRPr lang="en-N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>
                          <a:effectLst/>
                        </a:rPr>
                        <a:t>Is conceivable only</a:t>
                      </a:r>
                      <a:endParaRPr lang="en-N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>
                          <a:effectLst/>
                        </a:rPr>
                        <a:t>100,000</a:t>
                      </a:r>
                      <a:endParaRPr lang="en-N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u="none" strike="noStrike" dirty="0">
                          <a:effectLst/>
                        </a:rPr>
                        <a:t>Every 30 years</a:t>
                      </a:r>
                      <a:endParaRPr lang="en-N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93568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A0B9568-3C78-5A43-BED9-C6E87BC60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388488"/>
              </p:ext>
            </p:extLst>
          </p:nvPr>
        </p:nvGraphicFramePr>
        <p:xfrm>
          <a:off x="7825088" y="1646875"/>
          <a:ext cx="1454836" cy="45307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54836">
                  <a:extLst>
                    <a:ext uri="{9D8B030D-6E8A-4147-A177-3AD203B41FA5}">
                      <a16:colId xmlns:a16="http://schemas.microsoft.com/office/drawing/2014/main" val="1624624293"/>
                    </a:ext>
                  </a:extLst>
                </a:gridCol>
              </a:tblGrid>
              <a:tr h="399080">
                <a:tc>
                  <a:txBody>
                    <a:bodyPr/>
                    <a:lstStyle/>
                    <a:p>
                      <a:pPr algn="l" fontAlgn="ctr"/>
                      <a:r>
                        <a:rPr lang="en-NZ" sz="1200" u="none" strike="noStrike" dirty="0">
                          <a:effectLst/>
                        </a:rPr>
                        <a:t> Assigned value</a:t>
                      </a:r>
                      <a:endParaRPr lang="en-N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38100129"/>
                  </a:ext>
                </a:extLst>
              </a:tr>
              <a:tr h="375605">
                <a:tc>
                  <a:txBody>
                    <a:bodyPr/>
                    <a:lstStyle/>
                    <a:p>
                      <a:pPr algn="l" fontAlgn="ctr"/>
                      <a:r>
                        <a:rPr lang="en-NZ" sz="1200" u="none" strike="noStrike">
                          <a:effectLst/>
                        </a:rPr>
                        <a:t> </a:t>
                      </a:r>
                      <a:endParaRPr lang="en-N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89719460"/>
                  </a:ext>
                </a:extLst>
              </a:tr>
              <a:tr h="1103339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200" u="none" strike="noStrike">
                          <a:effectLst/>
                        </a:rPr>
                        <a:t>Per flight!</a:t>
                      </a:r>
                      <a:endParaRPr lang="en-NZ" sz="12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97765408"/>
                  </a:ext>
                </a:extLst>
              </a:tr>
              <a:tr h="375605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200" u="none" strike="noStrike">
                          <a:effectLst/>
                        </a:rPr>
                        <a:t>1.E-02</a:t>
                      </a:r>
                      <a:endParaRPr lang="en-NZ" sz="12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42665209"/>
                  </a:ext>
                </a:extLst>
              </a:tr>
              <a:tr h="375605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200" u="none" strike="noStrike">
                          <a:effectLst/>
                        </a:rPr>
                        <a:t>3.E-03</a:t>
                      </a:r>
                      <a:endParaRPr lang="en-NZ" sz="12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96497408"/>
                  </a:ext>
                </a:extLst>
              </a:tr>
              <a:tr h="375605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200" u="none" strike="noStrike">
                          <a:effectLst/>
                        </a:rPr>
                        <a:t>1.E-03</a:t>
                      </a:r>
                      <a:endParaRPr lang="en-NZ" sz="12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1764163"/>
                  </a:ext>
                </a:extLst>
              </a:tr>
              <a:tr h="375605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200" u="none" strike="noStrike">
                          <a:effectLst/>
                        </a:rPr>
                        <a:t>3.E-04</a:t>
                      </a:r>
                      <a:endParaRPr lang="en-NZ" sz="12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10770119"/>
                  </a:ext>
                </a:extLst>
              </a:tr>
              <a:tr h="375605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200" u="none" strike="noStrike">
                          <a:effectLst/>
                        </a:rPr>
                        <a:t>1.E-04</a:t>
                      </a:r>
                      <a:endParaRPr lang="en-NZ" sz="12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01378470"/>
                  </a:ext>
                </a:extLst>
              </a:tr>
              <a:tr h="375605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200" u="none" strike="noStrike">
                          <a:effectLst/>
                        </a:rPr>
                        <a:t>3.E-05</a:t>
                      </a:r>
                      <a:endParaRPr lang="en-NZ" sz="1200" b="0" i="0" u="none" strike="noStrike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93383942"/>
                  </a:ext>
                </a:extLst>
              </a:tr>
              <a:tr h="399080"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200" u="none" strike="noStrike" dirty="0">
                          <a:effectLst/>
                        </a:rPr>
                        <a:t>1.E-05</a:t>
                      </a:r>
                      <a:endParaRPr lang="en-NZ" sz="1200" b="0" i="0" u="none" strike="noStrike" dirty="0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722706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23D8C1F-F32C-2F4A-B5FB-509423F261B4}"/>
              </a:ext>
            </a:extLst>
          </p:cNvPr>
          <p:cNvSpPr txBox="1"/>
          <p:nvPr/>
        </p:nvSpPr>
        <p:spPr>
          <a:xfrm>
            <a:off x="4156617" y="851799"/>
            <a:ext cx="764222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AU" i="1" dirty="0"/>
              <a:t>Stu: Text and values in this table can only be changed by </a:t>
            </a:r>
            <a:r>
              <a:rPr lang="en-NZ" b="1" dirty="0"/>
              <a:t>Security administrator</a:t>
            </a:r>
            <a:r>
              <a:rPr lang="en-NZ" dirty="0"/>
              <a:t> </a:t>
            </a:r>
            <a:endParaRPr lang="en-AU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7E8546-E0E8-6F44-9A52-2B80DC711454}"/>
              </a:ext>
            </a:extLst>
          </p:cNvPr>
          <p:cNvSpPr txBox="1"/>
          <p:nvPr/>
        </p:nvSpPr>
        <p:spPr>
          <a:xfrm>
            <a:off x="9408242" y="2014752"/>
            <a:ext cx="2555876" cy="3416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i="1" dirty="0"/>
              <a:t>“descriptor’ used in Column:</a:t>
            </a:r>
          </a:p>
          <a:p>
            <a:r>
              <a:rPr lang="en-AU" i="1" dirty="0"/>
              <a:t>0</a:t>
            </a:r>
          </a:p>
          <a:p>
            <a:endParaRPr lang="en-AU" i="1" dirty="0"/>
          </a:p>
          <a:p>
            <a:r>
              <a:rPr lang="en-AU" i="1" dirty="0"/>
              <a:t>Look up ‘assigned value’ is multiplied by value in columns V and AA and the answer put in column AE</a:t>
            </a:r>
          </a:p>
          <a:p>
            <a:endParaRPr lang="en-AU" i="1" dirty="0"/>
          </a:p>
          <a:p>
            <a:r>
              <a:rPr lang="en-AU" i="1" dirty="0"/>
              <a:t>AE = V x AA</a:t>
            </a:r>
          </a:p>
          <a:p>
            <a:endParaRPr lang="en-AU" i="1" dirty="0"/>
          </a:p>
        </p:txBody>
      </p:sp>
    </p:spTree>
    <p:extLst>
      <p:ext uri="{BB962C8B-B14F-4D97-AF65-F5344CB8AC3E}">
        <p14:creationId xmlns:p14="http://schemas.microsoft.com/office/powerpoint/2010/main" val="1152323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844E5-0E4C-9342-93E0-150CCC6C1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Instructions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40CDD1-1F33-E64A-8D3D-4E248EB586F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38200" y="1373895"/>
            <a:ext cx="5387340" cy="538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9350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12D2E-8E8A-1D4C-AE34-FE3B005B6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433" y="22526"/>
            <a:ext cx="11664972" cy="1325563"/>
          </a:xfrm>
        </p:spPr>
        <p:txBody>
          <a:bodyPr/>
          <a:lstStyle/>
          <a:p>
            <a:r>
              <a:rPr lang="en-AU" dirty="0"/>
              <a:t>Look Up Table – Risk (Looked up by Column AF)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D661680-CAA7-024E-B2BD-514B6AF470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1861"/>
              </p:ext>
            </p:extLst>
          </p:nvPr>
        </p:nvGraphicFramePr>
        <p:xfrm>
          <a:off x="591064" y="1778343"/>
          <a:ext cx="10579448" cy="2855440"/>
        </p:xfrm>
        <a:graphic>
          <a:graphicData uri="http://schemas.openxmlformats.org/drawingml/2006/table">
            <a:tbl>
              <a:tblPr/>
              <a:tblGrid>
                <a:gridCol w="1322431">
                  <a:extLst>
                    <a:ext uri="{9D8B030D-6E8A-4147-A177-3AD203B41FA5}">
                      <a16:colId xmlns:a16="http://schemas.microsoft.com/office/drawing/2014/main" val="891876214"/>
                    </a:ext>
                  </a:extLst>
                </a:gridCol>
                <a:gridCol w="1322431">
                  <a:extLst>
                    <a:ext uri="{9D8B030D-6E8A-4147-A177-3AD203B41FA5}">
                      <a16:colId xmlns:a16="http://schemas.microsoft.com/office/drawing/2014/main" val="1303437790"/>
                    </a:ext>
                  </a:extLst>
                </a:gridCol>
                <a:gridCol w="1322431">
                  <a:extLst>
                    <a:ext uri="{9D8B030D-6E8A-4147-A177-3AD203B41FA5}">
                      <a16:colId xmlns:a16="http://schemas.microsoft.com/office/drawing/2014/main" val="3397992547"/>
                    </a:ext>
                  </a:extLst>
                </a:gridCol>
                <a:gridCol w="1322431">
                  <a:extLst>
                    <a:ext uri="{9D8B030D-6E8A-4147-A177-3AD203B41FA5}">
                      <a16:colId xmlns:a16="http://schemas.microsoft.com/office/drawing/2014/main" val="1888423113"/>
                    </a:ext>
                  </a:extLst>
                </a:gridCol>
                <a:gridCol w="1322431">
                  <a:extLst>
                    <a:ext uri="{9D8B030D-6E8A-4147-A177-3AD203B41FA5}">
                      <a16:colId xmlns:a16="http://schemas.microsoft.com/office/drawing/2014/main" val="2984408367"/>
                    </a:ext>
                  </a:extLst>
                </a:gridCol>
                <a:gridCol w="1322431">
                  <a:extLst>
                    <a:ext uri="{9D8B030D-6E8A-4147-A177-3AD203B41FA5}">
                      <a16:colId xmlns:a16="http://schemas.microsoft.com/office/drawing/2014/main" val="3116386490"/>
                    </a:ext>
                  </a:extLst>
                </a:gridCol>
                <a:gridCol w="1322431">
                  <a:extLst>
                    <a:ext uri="{9D8B030D-6E8A-4147-A177-3AD203B41FA5}">
                      <a16:colId xmlns:a16="http://schemas.microsoft.com/office/drawing/2014/main" val="3878507183"/>
                    </a:ext>
                  </a:extLst>
                </a:gridCol>
                <a:gridCol w="1322431">
                  <a:extLst>
                    <a:ext uri="{9D8B030D-6E8A-4147-A177-3AD203B41FA5}">
                      <a16:colId xmlns:a16="http://schemas.microsoft.com/office/drawing/2014/main" val="4236728507"/>
                    </a:ext>
                  </a:extLst>
                </a:gridCol>
              </a:tblGrid>
              <a:tr h="309188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Risk Matrix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3526766"/>
                  </a:ext>
                </a:extLst>
              </a:tr>
              <a:tr h="309188">
                <a:tc>
                  <a:txBody>
                    <a:bodyPr/>
                    <a:lstStyle/>
                    <a:p>
                      <a:pPr algn="l" fontAlgn="b"/>
                      <a:r>
                        <a:rPr lang="en-N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Descriptors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Negligible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Minor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Moderate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Serious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Major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Severe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Catastrophic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211603"/>
                  </a:ext>
                </a:extLst>
              </a:tr>
              <a:tr h="309188">
                <a:tc>
                  <a:txBody>
                    <a:bodyPr/>
                    <a:lstStyle/>
                    <a:p>
                      <a:pPr algn="l" fontAlgn="ctr"/>
                      <a:r>
                        <a:rPr lang="en-N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Medium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High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High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</a:rPr>
                        <a:t>Extreme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</a:rPr>
                        <a:t>Extreme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Extreme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</a:rPr>
                        <a:t>Extreme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02097"/>
                  </a:ext>
                </a:extLst>
              </a:tr>
              <a:tr h="327375">
                <a:tc>
                  <a:txBody>
                    <a:bodyPr/>
                    <a:lstStyle/>
                    <a:p>
                      <a:pPr algn="l" fontAlgn="ctr"/>
                      <a:r>
                        <a:rPr lang="en-N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Probable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Medium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High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</a:rPr>
                        <a:t>Extreme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Extreme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</a:rPr>
                        <a:t>Extreme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863262"/>
                  </a:ext>
                </a:extLst>
              </a:tr>
              <a:tr h="309188">
                <a:tc>
                  <a:txBody>
                    <a:bodyPr/>
                    <a:lstStyle/>
                    <a:p>
                      <a:pPr algn="l" fontAlgn="b"/>
                      <a:r>
                        <a:rPr lang="en-N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Possible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Low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Medium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High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Extreme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</a:rPr>
                        <a:t>Extreme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145177"/>
                  </a:ext>
                </a:extLst>
              </a:tr>
              <a:tr h="309188">
                <a:tc>
                  <a:txBody>
                    <a:bodyPr/>
                    <a:lstStyle/>
                    <a:p>
                      <a:pPr algn="l" fontAlgn="ctr"/>
                      <a:r>
                        <a:rPr lang="en-N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Unlikely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Low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Medium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High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Extreme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</a:rPr>
                        <a:t>Extreme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464383"/>
                  </a:ext>
                </a:extLst>
              </a:tr>
              <a:tr h="327375">
                <a:tc>
                  <a:txBody>
                    <a:bodyPr/>
                    <a:lstStyle/>
                    <a:p>
                      <a:pPr algn="l" fontAlgn="ctr"/>
                      <a:r>
                        <a:rPr lang="en-N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Highly unlikely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Low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Low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Medium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High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High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230888"/>
                  </a:ext>
                </a:extLst>
              </a:tr>
              <a:tr h="327375">
                <a:tc>
                  <a:txBody>
                    <a:bodyPr/>
                    <a:lstStyle/>
                    <a:p>
                      <a:pPr algn="l" fontAlgn="ctr"/>
                      <a:r>
                        <a:rPr lang="en-N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Improbable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Low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Low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Low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CB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Medium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High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High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44470"/>
                  </a:ext>
                </a:extLst>
              </a:tr>
              <a:tr h="327375">
                <a:tc>
                  <a:txBody>
                    <a:bodyPr/>
                    <a:lstStyle/>
                    <a:p>
                      <a:pPr algn="l" fontAlgn="ctr"/>
                      <a:r>
                        <a:rPr lang="en-N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Conceivable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Low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Low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Low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7B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CB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Low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CB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Medium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N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High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714738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2B51222-1487-3645-8D24-1DDA98B3FFB0}"/>
              </a:ext>
            </a:extLst>
          </p:cNvPr>
          <p:cNvSpPr txBox="1"/>
          <p:nvPr/>
        </p:nvSpPr>
        <p:spPr>
          <a:xfrm>
            <a:off x="4280185" y="1163423"/>
            <a:ext cx="764222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AU" i="1" dirty="0"/>
              <a:t>Stu: Text and values in this table can only be changed by </a:t>
            </a:r>
            <a:r>
              <a:rPr lang="en-NZ" b="1" dirty="0"/>
              <a:t>Security administrator</a:t>
            </a:r>
            <a:r>
              <a:rPr lang="en-NZ" dirty="0"/>
              <a:t> </a:t>
            </a:r>
            <a:endParaRPr lang="en-AU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84A6EC-466C-1F4B-A5A7-86442D2FCF33}"/>
              </a:ext>
            </a:extLst>
          </p:cNvPr>
          <p:cNvSpPr txBox="1"/>
          <p:nvPr/>
        </p:nvSpPr>
        <p:spPr>
          <a:xfrm>
            <a:off x="861483" y="5640688"/>
            <a:ext cx="6231129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AU" i="1" dirty="0"/>
              <a:t>This table is looked up by column AF based on value in AC and AE</a:t>
            </a:r>
          </a:p>
        </p:txBody>
      </p:sp>
    </p:spTree>
    <p:extLst>
      <p:ext uri="{BB962C8B-B14F-4D97-AF65-F5344CB8AC3E}">
        <p14:creationId xmlns:p14="http://schemas.microsoft.com/office/powerpoint/2010/main" val="41889617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DB2CC-56B5-2242-A8F4-B2E6C1380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427" y="0"/>
            <a:ext cx="2918254" cy="3663178"/>
          </a:xfrm>
        </p:spPr>
        <p:txBody>
          <a:bodyPr/>
          <a:lstStyle/>
          <a:p>
            <a:r>
              <a:rPr lang="en-AU" dirty="0"/>
              <a:t>Reference Tables: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3421EE2-7C11-E54B-AC4F-3F64E2AA65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655220"/>
              </p:ext>
            </p:extLst>
          </p:nvPr>
        </p:nvGraphicFramePr>
        <p:xfrm>
          <a:off x="4121515" y="599746"/>
          <a:ext cx="7518550" cy="6126864"/>
        </p:xfrm>
        <a:graphic>
          <a:graphicData uri="http://schemas.openxmlformats.org/drawingml/2006/table">
            <a:tbl>
              <a:tblPr/>
              <a:tblGrid>
                <a:gridCol w="581496">
                  <a:extLst>
                    <a:ext uri="{9D8B030D-6E8A-4147-A177-3AD203B41FA5}">
                      <a16:colId xmlns:a16="http://schemas.microsoft.com/office/drawing/2014/main" val="3547317905"/>
                    </a:ext>
                  </a:extLst>
                </a:gridCol>
                <a:gridCol w="1302373">
                  <a:extLst>
                    <a:ext uri="{9D8B030D-6E8A-4147-A177-3AD203B41FA5}">
                      <a16:colId xmlns:a16="http://schemas.microsoft.com/office/drawing/2014/main" val="698302401"/>
                    </a:ext>
                  </a:extLst>
                </a:gridCol>
                <a:gridCol w="5634681">
                  <a:extLst>
                    <a:ext uri="{9D8B030D-6E8A-4147-A177-3AD203B41FA5}">
                      <a16:colId xmlns:a16="http://schemas.microsoft.com/office/drawing/2014/main" val="3247961346"/>
                    </a:ext>
                  </a:extLst>
                </a:gridCol>
              </a:tblGrid>
              <a:tr h="3314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3.TI.1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Aerodrome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suitability and safety of an aerodrome should be assessed and maintained as appropriate for the nature of intended operations.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246313"/>
                  </a:ext>
                </a:extLst>
              </a:tr>
              <a:tr h="3314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3.TI.2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Non-Aerodrome Terrestrial Infrastructure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suitability and safety of non-aerodrome terrestrial infrastructure should be assessed and maintained as appropriate for the nature of intended operations.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103802"/>
                  </a:ext>
                </a:extLst>
              </a:tr>
              <a:tr h="3314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3.TI.3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Reliability and Resilience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Physical infrastructure associated with aviation facilities is designed, constructed and maintained to meet the reliability and resilience needs of the aviation system.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041611"/>
                  </a:ext>
                </a:extLst>
              </a:tr>
              <a:tr h="3314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3.TI.4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Compliance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Aviation infrastructure should be designed, constructed and maintained in accordance with all relevant compliance requirements.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9559741"/>
                  </a:ext>
                </a:extLst>
              </a:tr>
              <a:tr h="3314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3.AE.1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PBN Navigation Capability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All aircraft navigating to Performance Based Navigation (PBN) standards are to be equipped with a functioning non-GNSS navigation system sufficient to allow safe navigation to an appropriate recovery aerodrome.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796635"/>
                  </a:ext>
                </a:extLst>
              </a:tr>
              <a:tr h="3314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3.AE.2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Non-PBN GNSS Navigation Capability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All aircraft navigating using GNSS not performing to PBN standards are to be equipped with an alternative means of navigating safely to a safe operating surface.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377409"/>
                  </a:ext>
                </a:extLst>
              </a:tr>
              <a:tr h="3314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3.AE.3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Contingency Operations Following Loss of PBN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Aircraft using the contingency network following loss of PBN capability should be equipped with a means of navigating safely.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245657"/>
                  </a:ext>
                </a:extLst>
              </a:tr>
              <a:tr h="3314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3.AE.4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Communication Equipment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UA and other new participants or users must be equipped to integrate safely into the existing aviation system.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320738"/>
                  </a:ext>
                </a:extLst>
              </a:tr>
              <a:tr h="3314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3.AE.5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Communication Equipment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Aircraft shall have sufficient communication equipment for the class and designation of airspace in which they are operating and to support safe integration into the aviation system.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58703"/>
                  </a:ext>
                </a:extLst>
              </a:tr>
              <a:tr h="3314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3.AE.6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Surveillance Equipment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 enable the required level of ATM, aircraft must have suitable equipment to integrate into the surveillance system for the airspace in which it is operating.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8720449"/>
                  </a:ext>
                </a:extLst>
              </a:tr>
              <a:tr h="3314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3.SD.1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Data Management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Any aeronautical data used in the aviation system shall be current, digital where practicable, from a certified source where appropriate, accessible and to required information standards.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50148"/>
                  </a:ext>
                </a:extLst>
              </a:tr>
              <a:tr h="3314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3.SD.2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Software Assurance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Software utilised in the aviation system is to be developed, tested and be maintained to the correct system certified status and be protected from interference.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761074"/>
                  </a:ext>
                </a:extLst>
              </a:tr>
              <a:tr h="3314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3.SD.3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Information Management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Aeronautical information must be accessible, usable, managed and correct.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234383"/>
                  </a:ext>
                </a:extLst>
              </a:tr>
              <a:tr h="3314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3.HF.1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Training of Personnel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People participating in the aviation system are to be trained and qualified to the level appropriate for the role they will perform for both normal and contingency operations.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655352"/>
                  </a:ext>
                </a:extLst>
              </a:tr>
              <a:tr h="3314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3.HF.2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Competency of Personnel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All people participating in the aviation system must be competent in the skills required for their role including both normal and contingency operations.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391098"/>
                  </a:ext>
                </a:extLst>
              </a:tr>
              <a:tr h="3314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3.HF.3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Human Systems Interface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design of equipment that is to be used by people operating in the aviation system should optimise human performance and minimise the likelihood and consequence of human error.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085261"/>
                  </a:ext>
                </a:extLst>
              </a:tr>
              <a:tr h="3314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3.HF.4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Human Fallibility and Bias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design of the aviation system should recognise human fallibility and biases and be configured to minimise the likelihood and consequences from them.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612700"/>
                  </a:ext>
                </a:extLst>
              </a:tr>
              <a:tr h="3314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3.HF.5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Fatigue Risk Management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N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All people performing safety critical roles or functions in the aviation system should fall under an appropriate fatigue risk management framework.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67773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9BE2767-D9D5-9B4B-B3BE-2B46C8D44B43}"/>
              </a:ext>
            </a:extLst>
          </p:cNvPr>
          <p:cNvSpPr txBox="1"/>
          <p:nvPr/>
        </p:nvSpPr>
        <p:spPr>
          <a:xfrm>
            <a:off x="4794422" y="230414"/>
            <a:ext cx="4151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New Southern Sky: Aviation Safety Criteria</a:t>
            </a:r>
          </a:p>
        </p:txBody>
      </p:sp>
    </p:spTree>
    <p:extLst>
      <p:ext uri="{BB962C8B-B14F-4D97-AF65-F5344CB8AC3E}">
        <p14:creationId xmlns:p14="http://schemas.microsoft.com/office/powerpoint/2010/main" val="4053291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12D2E-8E8A-1D4C-AE34-FE3B005B6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433" y="-104432"/>
            <a:ext cx="10515600" cy="1325563"/>
          </a:xfrm>
        </p:spPr>
        <p:txBody>
          <a:bodyPr/>
          <a:lstStyle/>
          <a:p>
            <a:r>
              <a:rPr lang="en-AU" dirty="0"/>
              <a:t>Look Up Table – Editable Lists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B51222-1487-3645-8D24-1DDA98B3FFB0}"/>
              </a:ext>
            </a:extLst>
          </p:cNvPr>
          <p:cNvSpPr txBox="1"/>
          <p:nvPr/>
        </p:nvSpPr>
        <p:spPr>
          <a:xfrm>
            <a:off x="1895330" y="1221131"/>
            <a:ext cx="8246873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AU" i="1" dirty="0"/>
              <a:t>Text and values in this table can be made by any user as they are inputting information.</a:t>
            </a:r>
          </a:p>
          <a:p>
            <a:endParaRPr lang="en-AU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BA89F6-5086-524A-93B8-7BC6159E9D73}"/>
              </a:ext>
            </a:extLst>
          </p:cNvPr>
          <p:cNvSpPr txBox="1"/>
          <p:nvPr/>
        </p:nvSpPr>
        <p:spPr>
          <a:xfrm>
            <a:off x="4927819" y="1945286"/>
            <a:ext cx="6489824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i="1" dirty="0"/>
              <a:t>Text and values in this table can be added to and edited by </a:t>
            </a:r>
            <a:r>
              <a:rPr lang="en-NZ" b="1" dirty="0"/>
              <a:t>all users</a:t>
            </a:r>
          </a:p>
          <a:p>
            <a:endParaRPr lang="en-NZ" b="1" dirty="0"/>
          </a:p>
          <a:p>
            <a:r>
              <a:rPr lang="en-NZ" b="1" dirty="0"/>
              <a:t>Ideally when they are using a drop down list while in an ‘income’ form, there will be a “add new’ option or ‘Edit Text’ option.  </a:t>
            </a:r>
            <a:endParaRPr lang="en-AU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0B2D1A-FDCB-9B44-B736-E0AF8AF6336F}"/>
              </a:ext>
            </a:extLst>
          </p:cNvPr>
          <p:cNvSpPr txBox="1"/>
          <p:nvPr/>
        </p:nvSpPr>
        <p:spPr>
          <a:xfrm>
            <a:off x="3311926" y="3500438"/>
            <a:ext cx="286610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AU" dirty="0"/>
              <a:t>Colum H (add new available)</a:t>
            </a:r>
          </a:p>
          <a:p>
            <a:endParaRPr lang="en-AU" dirty="0"/>
          </a:p>
          <a:p>
            <a:r>
              <a:rPr lang="en-AU" dirty="0"/>
              <a:t>CAR Part 12</a:t>
            </a:r>
          </a:p>
          <a:p>
            <a:r>
              <a:rPr lang="en-AU" dirty="0"/>
              <a:t>CAR Part 100</a:t>
            </a:r>
          </a:p>
          <a:p>
            <a:r>
              <a:rPr lang="en-AU" dirty="0"/>
              <a:t>CAR Part 102</a:t>
            </a:r>
          </a:p>
          <a:p>
            <a:r>
              <a:rPr lang="en-AU" dirty="0"/>
              <a:t>CAR Part 115</a:t>
            </a:r>
          </a:p>
          <a:p>
            <a:r>
              <a:rPr lang="en-AU" dirty="0"/>
              <a:t>CAR Part 135</a:t>
            </a:r>
          </a:p>
          <a:p>
            <a:r>
              <a:rPr lang="en-AU" i="1" dirty="0"/>
              <a:t>Add new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6D7109-F50C-BA46-BAA5-B53BA17074A1}"/>
              </a:ext>
            </a:extLst>
          </p:cNvPr>
          <p:cNvSpPr txBox="1"/>
          <p:nvPr/>
        </p:nvSpPr>
        <p:spPr>
          <a:xfrm>
            <a:off x="414642" y="2842053"/>
            <a:ext cx="2836161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AU" dirty="0"/>
              <a:t>Colum G (Edit text available)</a:t>
            </a:r>
          </a:p>
          <a:p>
            <a:endParaRPr lang="en-AU" dirty="0"/>
          </a:p>
          <a:p>
            <a:r>
              <a:rPr lang="en-AU" dirty="0"/>
              <a:t>A: Strat up / Taxi</a:t>
            </a:r>
          </a:p>
          <a:p>
            <a:r>
              <a:rPr lang="en-AU" dirty="0"/>
              <a:t>B: Lift off</a:t>
            </a:r>
          </a:p>
          <a:p>
            <a:r>
              <a:rPr lang="en-AU" dirty="0"/>
              <a:t>C: Transition - Climb out</a:t>
            </a:r>
          </a:p>
          <a:p>
            <a:r>
              <a:rPr lang="en-AU" dirty="0"/>
              <a:t>D: Cruise</a:t>
            </a:r>
          </a:p>
          <a:p>
            <a:r>
              <a:rPr lang="en-AU" dirty="0"/>
              <a:t>E: Decent</a:t>
            </a:r>
          </a:p>
          <a:p>
            <a:r>
              <a:rPr lang="en-AU" dirty="0"/>
              <a:t>F: Transition / hover</a:t>
            </a:r>
          </a:p>
          <a:p>
            <a:r>
              <a:rPr lang="en-AU" dirty="0"/>
              <a:t>G: Touchdown</a:t>
            </a:r>
          </a:p>
          <a:p>
            <a:r>
              <a:rPr lang="en-AU" dirty="0"/>
              <a:t>H: Roll out / Shut Down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9616AD-6A47-7C43-867E-9948F4DEAE8E}"/>
              </a:ext>
            </a:extLst>
          </p:cNvPr>
          <p:cNvSpPr txBox="1"/>
          <p:nvPr/>
        </p:nvSpPr>
        <p:spPr>
          <a:xfrm>
            <a:off x="6239155" y="3500438"/>
            <a:ext cx="292100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AU" dirty="0"/>
              <a:t>Objects table (column F)</a:t>
            </a:r>
          </a:p>
          <a:p>
            <a:endParaRPr lang="en-AU" dirty="0"/>
          </a:p>
          <a:p>
            <a:r>
              <a:rPr lang="en-AU" dirty="0"/>
              <a:t>This is a long list so please see Tab in spreadsheet for full list</a:t>
            </a:r>
          </a:p>
        </p:txBody>
      </p:sp>
    </p:spTree>
    <p:extLst>
      <p:ext uri="{BB962C8B-B14F-4D97-AF65-F5344CB8AC3E}">
        <p14:creationId xmlns:p14="http://schemas.microsoft.com/office/powerpoint/2010/main" val="14789980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12D2E-8E8A-1D4C-AE34-FE3B005B6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881" y="-131333"/>
            <a:ext cx="10515600" cy="1325563"/>
          </a:xfrm>
        </p:spPr>
        <p:txBody>
          <a:bodyPr/>
          <a:lstStyle/>
          <a:p>
            <a:r>
              <a:rPr lang="en-AU" dirty="0"/>
              <a:t>Look Up Table – Fixed Lists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B51222-1487-3645-8D24-1DDA98B3FFB0}"/>
              </a:ext>
            </a:extLst>
          </p:cNvPr>
          <p:cNvSpPr txBox="1"/>
          <p:nvPr/>
        </p:nvSpPr>
        <p:spPr>
          <a:xfrm>
            <a:off x="5113170" y="1221131"/>
            <a:ext cx="6489824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i="1" dirty="0"/>
              <a:t>Text and values in this table can only be made by the administrator (Navigatus)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21AB3A-CB93-6D41-B6A4-3462C96401E0}"/>
              </a:ext>
            </a:extLst>
          </p:cNvPr>
          <p:cNvSpPr txBox="1"/>
          <p:nvPr/>
        </p:nvSpPr>
        <p:spPr>
          <a:xfrm>
            <a:off x="6124315" y="2337831"/>
            <a:ext cx="5478679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AU" dirty="0"/>
              <a:t>ICAO Rules: Column I</a:t>
            </a:r>
          </a:p>
          <a:p>
            <a:endParaRPr lang="en-AU" dirty="0"/>
          </a:p>
          <a:p>
            <a:r>
              <a:rPr lang="en-AU" dirty="0"/>
              <a:t>1. Positional awareness &amp; navigation</a:t>
            </a:r>
          </a:p>
          <a:p>
            <a:r>
              <a:rPr lang="en-AU" dirty="0"/>
              <a:t>2. Maintain airspace domain situational awareness</a:t>
            </a:r>
          </a:p>
          <a:p>
            <a:r>
              <a:rPr lang="en-AU" dirty="0"/>
              <a:t>3. Maintain obstacle &amp; terrain awareness and separation</a:t>
            </a:r>
          </a:p>
          <a:p>
            <a:r>
              <a:rPr lang="en-AU" dirty="0"/>
              <a:t>4. -</a:t>
            </a:r>
          </a:p>
          <a:p>
            <a:r>
              <a:rPr lang="en-AU" dirty="0"/>
              <a:t>5. Comms capability with other system users</a:t>
            </a:r>
          </a:p>
          <a:p>
            <a:r>
              <a:rPr lang="en-AU" dirty="0"/>
              <a:t>6. Detect other aircraft</a:t>
            </a:r>
          </a:p>
          <a:p>
            <a:r>
              <a:rPr lang="en-AU" dirty="0"/>
              <a:t>7. Be detectable by other traffic</a:t>
            </a:r>
          </a:p>
          <a:p>
            <a:r>
              <a:rPr lang="en-AU" dirty="0"/>
              <a:t>8. Avoid other traffic</a:t>
            </a:r>
          </a:p>
          <a:p>
            <a:r>
              <a:rPr lang="en-AU" dirty="0"/>
              <a:t>9. -</a:t>
            </a:r>
          </a:p>
          <a:p>
            <a:r>
              <a:rPr lang="en-AU" dirty="0"/>
              <a:t>10. Execute responsibilities of pilot in commend</a:t>
            </a:r>
          </a:p>
          <a:p>
            <a:r>
              <a:rPr lang="en-AU" dirty="0"/>
              <a:t>11. Execute command and control</a:t>
            </a:r>
          </a:p>
          <a:p>
            <a:endParaRPr lang="en-A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F7C18A-0DA3-5742-9FEA-AE501C3FA0AE}"/>
              </a:ext>
            </a:extLst>
          </p:cNvPr>
          <p:cNvSpPr txBox="1"/>
          <p:nvPr/>
        </p:nvSpPr>
        <p:spPr>
          <a:xfrm>
            <a:off x="2323069" y="1993441"/>
            <a:ext cx="1617751" cy="44012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AU" sz="1400" dirty="0"/>
              <a:t>NSS ASSC: Column J</a:t>
            </a:r>
          </a:p>
          <a:p>
            <a:r>
              <a:rPr lang="en-AU" sz="1400" dirty="0"/>
              <a:t> </a:t>
            </a:r>
          </a:p>
          <a:p>
            <a:r>
              <a:rPr lang="en-AU" sz="1400" dirty="0"/>
              <a:t>3.TI.1</a:t>
            </a:r>
          </a:p>
          <a:p>
            <a:r>
              <a:rPr lang="en-AU" sz="1400" dirty="0"/>
              <a:t>3.TI.2</a:t>
            </a:r>
          </a:p>
          <a:p>
            <a:r>
              <a:rPr lang="en-AU" sz="1400" dirty="0"/>
              <a:t>3.TI.3</a:t>
            </a:r>
          </a:p>
          <a:p>
            <a:r>
              <a:rPr lang="en-AU" sz="1400" dirty="0"/>
              <a:t>3.TI.4 </a:t>
            </a:r>
          </a:p>
          <a:p>
            <a:r>
              <a:rPr lang="en-AU" sz="1400" dirty="0"/>
              <a:t>3.AE.1</a:t>
            </a:r>
          </a:p>
          <a:p>
            <a:r>
              <a:rPr lang="en-AU" sz="1400" dirty="0"/>
              <a:t>3.AE.2</a:t>
            </a:r>
          </a:p>
          <a:p>
            <a:r>
              <a:rPr lang="en-AU" sz="1400" dirty="0"/>
              <a:t>3.AE.3</a:t>
            </a:r>
          </a:p>
          <a:p>
            <a:r>
              <a:rPr lang="en-AU" sz="1400" dirty="0"/>
              <a:t>3.AE.4</a:t>
            </a:r>
          </a:p>
          <a:p>
            <a:r>
              <a:rPr lang="en-AU" sz="1400" dirty="0"/>
              <a:t>3.AE.5</a:t>
            </a:r>
          </a:p>
          <a:p>
            <a:r>
              <a:rPr lang="en-AU" sz="1400" dirty="0"/>
              <a:t>3.AE.6</a:t>
            </a:r>
          </a:p>
          <a:p>
            <a:r>
              <a:rPr lang="en-AU" sz="1400" dirty="0"/>
              <a:t>3.SD.1</a:t>
            </a:r>
          </a:p>
          <a:p>
            <a:r>
              <a:rPr lang="en-AU" sz="1400" dirty="0"/>
              <a:t>3.SD.2</a:t>
            </a:r>
          </a:p>
          <a:p>
            <a:r>
              <a:rPr lang="en-AU" sz="1400" dirty="0"/>
              <a:t>3.SD.3</a:t>
            </a:r>
          </a:p>
          <a:p>
            <a:r>
              <a:rPr lang="en-AU" sz="1400" dirty="0"/>
              <a:t>3.HF.1</a:t>
            </a:r>
          </a:p>
          <a:p>
            <a:r>
              <a:rPr lang="en-AU" sz="1400" dirty="0"/>
              <a:t>3.HF.2</a:t>
            </a:r>
          </a:p>
          <a:p>
            <a:r>
              <a:rPr lang="en-AU" sz="1400" dirty="0"/>
              <a:t>3.HF.3</a:t>
            </a:r>
          </a:p>
          <a:p>
            <a:r>
              <a:rPr lang="en-AU" sz="1400" dirty="0"/>
              <a:t>3.HF.4</a:t>
            </a:r>
          </a:p>
          <a:p>
            <a:r>
              <a:rPr lang="en-AU" sz="1400" dirty="0"/>
              <a:t>3.HF.5</a:t>
            </a:r>
          </a:p>
        </p:txBody>
      </p:sp>
    </p:spTree>
    <p:extLst>
      <p:ext uri="{BB962C8B-B14F-4D97-AF65-F5344CB8AC3E}">
        <p14:creationId xmlns:p14="http://schemas.microsoft.com/office/powerpoint/2010/main" val="1037303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A3DEA-9DEC-1B49-9FAB-CB4D9FA01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0818"/>
            <a:ext cx="10515600" cy="1325563"/>
          </a:xfrm>
        </p:spPr>
        <p:txBody>
          <a:bodyPr/>
          <a:lstStyle/>
          <a:p>
            <a:r>
              <a:rPr lang="en-AU" dirty="0"/>
              <a:t>LOOK UP TABLES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B087DBB-403F-B34E-AF5A-FED360B425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352849"/>
              </p:ext>
            </p:extLst>
          </p:nvPr>
        </p:nvGraphicFramePr>
        <p:xfrm>
          <a:off x="946150" y="2159794"/>
          <a:ext cx="3721100" cy="3860800"/>
        </p:xfrm>
        <a:graphic>
          <a:graphicData uri="http://schemas.openxmlformats.org/drawingml/2006/table">
            <a:tbl>
              <a:tblPr/>
              <a:tblGrid>
                <a:gridCol w="3721100">
                  <a:extLst>
                    <a:ext uri="{9D8B030D-6E8A-4147-A177-3AD203B41FA5}">
                      <a16:colId xmlns:a16="http://schemas.microsoft.com/office/drawing/2014/main" val="585130809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N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Functions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890795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N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Postional awareness and navigation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97760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N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Maintain airspace domain sitautional awareness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780190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N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Maintain obstacle and terrian awareness and separation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755633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N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aircraft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335646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N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Comms capability with other system users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856085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N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Controlled flight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55159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N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 detectable by other airspace users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161641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N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Avoid other traffic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165955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N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Respond to changing operational conditions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782739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N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Execute responsibilities of pilot in commend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039858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N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Execute control of UA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526875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N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Respond to UAS faults and failures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01059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N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Meet passenger needs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960059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N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Maintain training and qualifications of operators and personnal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673034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N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Maintain quality of cargo being transported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509712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N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Deliver intended service (e.g. air works, deliveries etc)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091081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N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Continued airworthiness management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971596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en-N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Maintain approved SMS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832155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1801B13-7E10-2540-A52A-387FD97EA9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870249"/>
              </p:ext>
            </p:extLst>
          </p:nvPr>
        </p:nvGraphicFramePr>
        <p:xfrm>
          <a:off x="8613907" y="863600"/>
          <a:ext cx="1761993" cy="5592728"/>
        </p:xfrm>
        <a:graphic>
          <a:graphicData uri="http://schemas.openxmlformats.org/drawingml/2006/table">
            <a:tbl>
              <a:tblPr/>
              <a:tblGrid>
                <a:gridCol w="1761993">
                  <a:extLst>
                    <a:ext uri="{9D8B030D-6E8A-4147-A177-3AD203B41FA5}">
                      <a16:colId xmlns:a16="http://schemas.microsoft.com/office/drawing/2014/main" val="2823235877"/>
                    </a:ext>
                  </a:extLst>
                </a:gridCol>
              </a:tblGrid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Processes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2838987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Conduct IFR &amp; VFR navigation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3240755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Awareness of presence and intentions of other airspace users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0706108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Awareness of obstecles and fixed hazards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1943014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Awareness of terrain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1133732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Manourver and respond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1939434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Obtain air traffic information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8572275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2-way communications and info flow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595565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Detect position of other airspace users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5228043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2-way communications and info flow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5173610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endParaRPr lang="en-NZ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2495048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Maintain lift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7173889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Maintain propulsion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7647618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Maintain flight control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6664204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Aquision by other  airspace users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082178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Meet ATC identification requirements for airspace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3255631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Respond to ATC  direction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055455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2-way communications and info flow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9540159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Response and manoeuvre to avoid traffic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1274729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Identify metological conditions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133210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 (Body)"/>
                        </a:rPr>
                        <a:t>Amend  mission plan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037505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Decision making  and respond to new information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4196546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Awareness of aircraft status and capabilities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8347792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Respond to ATC  direction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5973684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 (Body)"/>
                        </a:rPr>
                        <a:t>Detect and respond to dynamic and fixed hazards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9326921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Control flight parameters (all phases of flight)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8770560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 (Body)"/>
                        </a:rPr>
                        <a:t>Monitor dynamic and fixed hazards and resolve conflicts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8996200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2-way communications and info flow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9847941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Awareness of presence and intentions of other airspace users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1408227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Traffic flightpath prediction and traffic avoidance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701986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 (Body)"/>
                        </a:rPr>
                        <a:t>Execute and amend mission and respond to new information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4198586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Maintain awareness of aircraft status and capabilities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489276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Follow operating procedures and instructions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4718020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Meet flight requirements of airspace and ATC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6543228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 (Body)"/>
                        </a:rPr>
                        <a:t>Maintain C2 link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3035868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 (Body)"/>
                        </a:rPr>
                        <a:t>Decision and control authority over the UA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4264010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Manourver and response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5652245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Execute mission and respond to faults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5953092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Make decisions  and respond to changed systems status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4059034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Monitor UAS performance and status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5379402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Awareness of passenger status and behaviour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2398828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Protection of passengers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5719858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Data and information recording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790055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2-way communications and info flow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1127196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Manourver and response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130453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Passenger and load handling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6351625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Operating procedures and instructions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153517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Licencing requirements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2767554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Training and competency requirements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8056029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 and maintains operator skills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6048371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Approve operation of UA withing aviation system by operator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9760961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Manourver and response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368948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Execute mission and respond to amendments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672428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Protection and integrity of cargo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4884411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Meet flight requirements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2466388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Passenger and load handling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70522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 (Body)"/>
                        </a:rPr>
                        <a:t>Execute and amend mission and respond to new information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3626417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Decision making in respond to new information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7576168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Carry passengers and cargo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8718695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Carry  mission equipment and conduct of airwork tasks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3785843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Protection of passengers and cargo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3538227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Passenger and load handling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2359647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Maintains operator skills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8647974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Airworthiness requirements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9877299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Approve operation of UA withing aviation system by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598161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Define licencing requirements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5802623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Data and information recording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9059559"/>
                  </a:ext>
                </a:extLst>
              </a:tr>
              <a:tr h="82246">
                <a:tc>
                  <a:txBody>
                    <a:bodyPr/>
                    <a:lstStyle/>
                    <a:p>
                      <a:pPr algn="l" fontAlgn="b"/>
                      <a:r>
                        <a:rPr lang="en-NZ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Approve operation of UA </a:t>
                      </a:r>
                      <a:r>
                        <a:rPr lang="en-NZ" sz="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withing</a:t>
                      </a:r>
                      <a:r>
                        <a:rPr lang="en-NZ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aviation system by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019077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219ED9F-D263-EB47-AD0F-8EC799A5644B}"/>
              </a:ext>
            </a:extLst>
          </p:cNvPr>
          <p:cNvSpPr txBox="1"/>
          <p:nvPr/>
        </p:nvSpPr>
        <p:spPr>
          <a:xfrm>
            <a:off x="946150" y="1297331"/>
            <a:ext cx="648982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i="1" dirty="0"/>
              <a:t>These are used by Columns D (Function) and E (Process)</a:t>
            </a:r>
          </a:p>
        </p:txBody>
      </p:sp>
    </p:spTree>
    <p:extLst>
      <p:ext uri="{BB962C8B-B14F-4D97-AF65-F5344CB8AC3E}">
        <p14:creationId xmlns:p14="http://schemas.microsoft.com/office/powerpoint/2010/main" val="4276616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844E5-0E4C-9342-93E0-150CCC6C1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Context – Context input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C58EEE-0CE1-3F45-BA0D-17A45F595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62676"/>
            <a:ext cx="5735595" cy="529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875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844E5-0E4C-9342-93E0-150CCC6C1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Context – </a:t>
            </a:r>
            <a:r>
              <a:rPr lang="en-AU" dirty="0" err="1"/>
              <a:t>ConOps</a:t>
            </a:r>
            <a:r>
              <a:rPr lang="en-AU" dirty="0"/>
              <a:t> input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9FAD76-75E8-A844-9FC7-38B20A9E2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002" y="1478280"/>
            <a:ext cx="5358371" cy="537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452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844E5-0E4C-9342-93E0-150CCC6C1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SC Input – On UA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F39D71-7F0B-4947-B5E9-EDE23CD8DD5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5943600" cy="49968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4EBE0B3-CD2F-8F4D-8813-3003C9BE3C64}"/>
              </a:ext>
            </a:extLst>
          </p:cNvPr>
          <p:cNvSpPr txBox="1"/>
          <p:nvPr/>
        </p:nvSpPr>
        <p:spPr>
          <a:xfrm>
            <a:off x="7154357" y="3983549"/>
            <a:ext cx="4685476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1400" i="1" dirty="0"/>
              <a:t>All users can read all text in each tab (see within the window – On UA, Off UA etc) only the FSC user can edit the input that goes into the FSC fields.  Sent” o for example the fields under “Event” are FSC fields, and under “Controls” are OSC fields.</a:t>
            </a:r>
          </a:p>
        </p:txBody>
      </p:sp>
    </p:spTree>
    <p:extLst>
      <p:ext uri="{BB962C8B-B14F-4D97-AF65-F5344CB8AC3E}">
        <p14:creationId xmlns:p14="http://schemas.microsoft.com/office/powerpoint/2010/main" val="3572797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844E5-0E4C-9342-93E0-150CCC6C1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SC Input – Off UA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A82324-CBE7-534E-80A7-EE9C6904A4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52037" y="1690689"/>
            <a:ext cx="5856536" cy="492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004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844E5-0E4C-9342-93E0-150CCC6C1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SC Input - External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204B2D-5C45-EB4E-8999-6A497EF613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320113" y="1475409"/>
            <a:ext cx="5943600" cy="497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61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844E5-0E4C-9342-93E0-150CCC6C1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SC Input - Outcomes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52E634-0DB8-6145-8475-EAD71D21453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38200" y="1833528"/>
            <a:ext cx="5638800" cy="474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143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844E5-0E4C-9342-93E0-150CCC6C1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SC Input - Notes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37CB81-0E51-314D-BFDC-74FFBCB43B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29957" y="1690688"/>
            <a:ext cx="5760085" cy="484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23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2446</TotalTime>
  <Words>3089</Words>
  <Application>Microsoft Macintosh PowerPoint</Application>
  <PresentationFormat>Widescreen</PresentationFormat>
  <Paragraphs>545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(Body)</vt:lpstr>
      <vt:lpstr>Calibri Light</vt:lpstr>
      <vt:lpstr>Office Theme</vt:lpstr>
      <vt:lpstr>Unmanned Aircraft System Safety Case Web Interface - Outline</vt:lpstr>
      <vt:lpstr>Instructions</vt:lpstr>
      <vt:lpstr>Context – Context input</vt:lpstr>
      <vt:lpstr>Context – ConOps input</vt:lpstr>
      <vt:lpstr>SC Input – On UA</vt:lpstr>
      <vt:lpstr>SC Input – Off UA</vt:lpstr>
      <vt:lpstr>SC Input - External</vt:lpstr>
      <vt:lpstr>SC Input - Outcomes</vt:lpstr>
      <vt:lpstr>SC Input - Notes</vt:lpstr>
      <vt:lpstr>PowerPoint Presentation</vt:lpstr>
      <vt:lpstr>SC Input - Admin</vt:lpstr>
      <vt:lpstr>Tab: SC Progress</vt:lpstr>
      <vt:lpstr>SC Risk Summaries</vt:lpstr>
      <vt:lpstr>SC Risk Profile</vt:lpstr>
      <vt:lpstr>SC Risk Profile</vt:lpstr>
      <vt:lpstr>SC Safety Augment</vt:lpstr>
      <vt:lpstr>Look Up Table – Consequence</vt:lpstr>
      <vt:lpstr>Look Up Table – Effectiveness </vt:lpstr>
      <vt:lpstr>Look Up Table – Probability (Column O)</vt:lpstr>
      <vt:lpstr>Look Up Table – Risk (Looked up by Column AF)</vt:lpstr>
      <vt:lpstr>Reference Tables:</vt:lpstr>
      <vt:lpstr>Look Up Table – Editable Lists</vt:lpstr>
      <vt:lpstr>Look Up Table – Fixed Lists</vt:lpstr>
      <vt:lpstr>LOOK UP TABLES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Geraint Berminghham</dc:creator>
  <cp:lastModifiedBy>Geraint Berminghham</cp:lastModifiedBy>
  <cp:revision>40</cp:revision>
  <cp:lastPrinted>2019-02-04T02:46:39Z</cp:lastPrinted>
  <dcterms:created xsi:type="dcterms:W3CDTF">2019-02-01T16:56:54Z</dcterms:created>
  <dcterms:modified xsi:type="dcterms:W3CDTF">2019-02-04T03:07:33Z</dcterms:modified>
</cp:coreProperties>
</file>